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32.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33.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ags/tag34.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tags/tag35.xml" ContentType="application/vnd.openxmlformats-officedocument.presentationml.tags+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46"/>
  </p:notesMasterIdLst>
  <p:sldIdLst>
    <p:sldId id="1057" r:id="rId2"/>
    <p:sldId id="1058" r:id="rId3"/>
    <p:sldId id="1059" r:id="rId4"/>
    <p:sldId id="1061" r:id="rId5"/>
    <p:sldId id="1062" r:id="rId6"/>
    <p:sldId id="1219" r:id="rId7"/>
    <p:sldId id="1220" r:id="rId8"/>
    <p:sldId id="1222" r:id="rId9"/>
    <p:sldId id="1224" r:id="rId10"/>
    <p:sldId id="1068" r:id="rId11"/>
    <p:sldId id="1227" r:id="rId12"/>
    <p:sldId id="759" r:id="rId13"/>
    <p:sldId id="628" r:id="rId14"/>
    <p:sldId id="927" r:id="rId15"/>
    <p:sldId id="788" r:id="rId16"/>
    <p:sldId id="1076" r:id="rId17"/>
    <p:sldId id="1075" r:id="rId18"/>
    <p:sldId id="1081" r:id="rId19"/>
    <p:sldId id="1228" r:id="rId20"/>
    <p:sldId id="1238" r:id="rId21"/>
    <p:sldId id="1084" r:id="rId22"/>
    <p:sldId id="1085" r:id="rId23"/>
    <p:sldId id="1086" r:id="rId24"/>
    <p:sldId id="1090" r:id="rId25"/>
    <p:sldId id="1091" r:id="rId26"/>
    <p:sldId id="1229" r:id="rId27"/>
    <p:sldId id="1055" r:id="rId28"/>
    <p:sldId id="1093" r:id="rId29"/>
    <p:sldId id="1094" r:id="rId30"/>
    <p:sldId id="886" r:id="rId31"/>
    <p:sldId id="1044" r:id="rId32"/>
    <p:sldId id="1095" r:id="rId33"/>
    <p:sldId id="1096" r:id="rId34"/>
    <p:sldId id="1098" r:id="rId35"/>
    <p:sldId id="1099" r:id="rId36"/>
    <p:sldId id="1104" r:id="rId37"/>
    <p:sldId id="1105" r:id="rId38"/>
    <p:sldId id="1109" r:id="rId39"/>
    <p:sldId id="1122" r:id="rId40"/>
    <p:sldId id="1240" r:id="rId41"/>
    <p:sldId id="1241" r:id="rId42"/>
    <p:sldId id="1244" r:id="rId43"/>
    <p:sldId id="1245" r:id="rId44"/>
    <p:sldId id="1298" r:id="rId45"/>
    <p:sldId id="1247" r:id="rId46"/>
    <p:sldId id="1251" r:id="rId47"/>
    <p:sldId id="1252" r:id="rId48"/>
    <p:sldId id="1254" r:id="rId49"/>
    <p:sldId id="1255" r:id="rId50"/>
    <p:sldId id="1256" r:id="rId51"/>
    <p:sldId id="1257" r:id="rId52"/>
    <p:sldId id="1258" r:id="rId53"/>
    <p:sldId id="1261" r:id="rId54"/>
    <p:sldId id="1264" r:id="rId55"/>
    <p:sldId id="1265" r:id="rId56"/>
    <p:sldId id="1267" r:id="rId57"/>
    <p:sldId id="1268" r:id="rId58"/>
    <p:sldId id="1270" r:id="rId59"/>
    <p:sldId id="1271" r:id="rId60"/>
    <p:sldId id="1272" r:id="rId61"/>
    <p:sldId id="1277" r:id="rId62"/>
    <p:sldId id="1278" r:id="rId63"/>
    <p:sldId id="1279" r:id="rId64"/>
    <p:sldId id="1282" r:id="rId65"/>
    <p:sldId id="1456" r:id="rId66"/>
    <p:sldId id="1288" r:id="rId67"/>
    <p:sldId id="1289" r:id="rId68"/>
    <p:sldId id="1290" r:id="rId69"/>
    <p:sldId id="1291" r:id="rId70"/>
    <p:sldId id="1297" r:id="rId71"/>
    <p:sldId id="1303" r:id="rId72"/>
    <p:sldId id="1304" r:id="rId73"/>
    <p:sldId id="1306" r:id="rId74"/>
    <p:sldId id="1307" r:id="rId75"/>
    <p:sldId id="1308" r:id="rId76"/>
    <p:sldId id="1310" r:id="rId77"/>
    <p:sldId id="1314" r:id="rId78"/>
    <p:sldId id="1315" r:id="rId79"/>
    <p:sldId id="1465" r:id="rId80"/>
    <p:sldId id="1466" r:id="rId81"/>
    <p:sldId id="1467" r:id="rId82"/>
    <p:sldId id="1323" r:id="rId83"/>
    <p:sldId id="1463" r:id="rId84"/>
    <p:sldId id="1332" r:id="rId85"/>
    <p:sldId id="1333" r:id="rId86"/>
    <p:sldId id="1457" r:id="rId87"/>
    <p:sldId id="1460" r:id="rId88"/>
    <p:sldId id="1340" r:id="rId89"/>
    <p:sldId id="1342" r:id="rId90"/>
    <p:sldId id="1343" r:id="rId91"/>
    <p:sldId id="1345" r:id="rId92"/>
    <p:sldId id="1347" r:id="rId93"/>
    <p:sldId id="1348" r:id="rId94"/>
    <p:sldId id="1351" r:id="rId95"/>
    <p:sldId id="1353" r:id="rId96"/>
    <p:sldId id="1356" r:id="rId97"/>
    <p:sldId id="1357" r:id="rId98"/>
    <p:sldId id="1358" r:id="rId99"/>
    <p:sldId id="1362" r:id="rId100"/>
    <p:sldId id="1363" r:id="rId101"/>
    <p:sldId id="1364" r:id="rId102"/>
    <p:sldId id="1365" r:id="rId103"/>
    <p:sldId id="1366" r:id="rId104"/>
    <p:sldId id="1368" r:id="rId105"/>
    <p:sldId id="1369" r:id="rId106"/>
    <p:sldId id="1371" r:id="rId107"/>
    <p:sldId id="1373" r:id="rId108"/>
    <p:sldId id="1374" r:id="rId109"/>
    <p:sldId id="1375" r:id="rId110"/>
    <p:sldId id="1376" r:id="rId111"/>
    <p:sldId id="1379" r:id="rId112"/>
    <p:sldId id="1383" r:id="rId113"/>
    <p:sldId id="1387" r:id="rId114"/>
    <p:sldId id="1468" r:id="rId115"/>
    <p:sldId id="1392" r:id="rId116"/>
    <p:sldId id="1393" r:id="rId117"/>
    <p:sldId id="1394" r:id="rId118"/>
    <p:sldId id="1398" r:id="rId119"/>
    <p:sldId id="1399" r:id="rId120"/>
    <p:sldId id="1400" r:id="rId121"/>
    <p:sldId id="1402" r:id="rId122"/>
    <p:sldId id="1404" r:id="rId123"/>
    <p:sldId id="1195" r:id="rId124"/>
    <p:sldId id="1417" r:id="rId125"/>
    <p:sldId id="1418" r:id="rId126"/>
    <p:sldId id="1421" r:id="rId127"/>
    <p:sldId id="1425" r:id="rId128"/>
    <p:sldId id="1427" r:id="rId129"/>
    <p:sldId id="1429" r:id="rId130"/>
    <p:sldId id="1431" r:id="rId131"/>
    <p:sldId id="1432" r:id="rId132"/>
    <p:sldId id="1434" r:id="rId133"/>
    <p:sldId id="1435" r:id="rId134"/>
    <p:sldId id="1436" r:id="rId135"/>
    <p:sldId id="1437" r:id="rId136"/>
    <p:sldId id="1441" r:id="rId137"/>
    <p:sldId id="1442" r:id="rId138"/>
    <p:sldId id="1443" r:id="rId139"/>
    <p:sldId id="1444" r:id="rId140"/>
    <p:sldId id="1445" r:id="rId141"/>
    <p:sldId id="1446" r:id="rId142"/>
    <p:sldId id="1447" r:id="rId143"/>
    <p:sldId id="1449" r:id="rId144"/>
    <p:sldId id="1450" r:id="rId145"/>
  </p:sldIdLst>
  <p:sldSz cx="9144000" cy="5143500" type="screen16x9"/>
  <p:notesSz cx="6858000" cy="9144000"/>
  <p:custDataLst>
    <p:tags r:id="rId14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7" name="Telethia Willis (twillis)" initials="TW(" lastIdx="1" clrIdx="7">
    <p:extLst/>
  </p:cmAuthor>
  <p:cmAuthor id="1" name="Jane Gibbons -X (jagibbon - DEL ORO CONSULTING INC at Cisco)" initials="JG-(-DOCIaC" lastIdx="28" clrIdx="1"/>
  <p:cmAuthor id="2" name="Bob Vachon" initials="BV" lastIdx="24" clrIdx="2"/>
  <p:cmAuthor id="3" name="Sue Livingston -X (suliving - UNICON INC at Cisco)" initials="SL-(-UIaC" lastIdx="4" clrIdx="3"/>
  <p:cmAuthor id="4" name="jagibbon" initials="jmg" lastIdx="3" clrIdx="4"/>
  <p:cmAuthor id="5" name="Anuradha Das Adhikari" initials="ADA" lastIdx="89" clrIdx="5"/>
  <p:cmAuthor id="6" name="admin" initials="a" lastIdx="14"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8585B"/>
    <a:srgbClr val="58585A"/>
    <a:srgbClr val="FF0066"/>
    <a:srgbClr val="000099"/>
    <a:srgbClr val="0000CC"/>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0" autoAdjust="0"/>
    <p:restoredTop sz="80796" autoAdjust="0"/>
  </p:normalViewPr>
  <p:slideViewPr>
    <p:cSldViewPr snapToGrid="0" showGuides="1">
      <p:cViewPr>
        <p:scale>
          <a:sx n="50" d="100"/>
          <a:sy n="50" d="100"/>
        </p:scale>
        <p:origin x="-1169" y="-127"/>
      </p:cViewPr>
      <p:guideLst>
        <p:guide orient="horz" pos="1620"/>
        <p:guide pos="336"/>
      </p:guideLst>
    </p:cSldViewPr>
  </p:slideViewPr>
  <p:notesTextViewPr>
    <p:cViewPr>
      <p:scale>
        <a:sx n="75" d="100"/>
        <a:sy n="75" d="100"/>
      </p:scale>
      <p:origin x="0" y="0"/>
    </p:cViewPr>
  </p:notesTextViewPr>
  <p:sorterViewPr>
    <p:cViewPr>
      <p:scale>
        <a:sx n="111" d="100"/>
        <a:sy n="111" d="100"/>
      </p:scale>
      <p:origin x="0" y="-51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commentAuthors" Target="commentAuthors.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8/13/2020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DevNet Associate (DEVASC) v1.0</a:t>
            </a:r>
          </a:p>
          <a:p>
            <a:pPr>
              <a:buFontTx/>
              <a:buNone/>
            </a:pPr>
            <a:r>
              <a:rPr lang="en-US" sz="1200" b="0" dirty="0"/>
              <a:t>Module 8: Cisco Platforms and Development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11</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8 – </a:t>
            </a:r>
            <a:r>
              <a:rPr lang="en-US" dirty="0"/>
              <a:t>Cisco Platforms and Development</a:t>
            </a:r>
          </a:p>
          <a:p>
            <a:r>
              <a:rPr lang="en-GB" dirty="0"/>
              <a:t>8.0.2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r>
              <a:rPr lang="en-US" sz="1200" kern="1200" dirty="0">
                <a:solidFill>
                  <a:schemeClr val="tx1"/>
                </a:solidFill>
                <a:latin typeface="Arial" charset="0"/>
                <a:ea typeface="ＭＳ Ｐゴシック" charset="0"/>
                <a:cs typeface="ＭＳ Ｐゴシック" charset="0"/>
              </a:rPr>
              <a:t>8.6.1</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Introduction</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8.6.2</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Unified Communications Manager</a:t>
            </a:r>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8.6.2</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Unified Communications Manager</a:t>
            </a:r>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27056908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algn="l"/>
            <a:r>
              <a:rPr lang="en-US" sz="1200" kern="1200" dirty="0">
                <a:solidFill>
                  <a:schemeClr val="tx1"/>
                </a:solidFill>
                <a:latin typeface="Arial" charset="0"/>
                <a:ea typeface="ＭＳ Ｐゴシック" charset="0"/>
                <a:cs typeface="ＭＳ Ｐゴシック" charset="0"/>
              </a:rPr>
              <a:t>8.6.3</a:t>
            </a:r>
            <a:r>
              <a:rPr lang="en-US" sz="1200" kern="1200" baseline="0" dirty="0">
                <a:solidFill>
                  <a:schemeClr val="tx1"/>
                </a:solidFill>
                <a:latin typeface="Arial" charset="0"/>
                <a:ea typeface="ＭＳ Ｐゴシック" charset="0"/>
                <a:cs typeface="ＭＳ Ｐゴシック" charset="0"/>
              </a:rPr>
              <a:t> – </a:t>
            </a:r>
            <a:r>
              <a:rPr lang="en-US" dirty="0"/>
              <a:t>Administrative XML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algn="l"/>
            <a:r>
              <a:rPr lang="en-US" sz="1200" kern="1200" dirty="0">
                <a:solidFill>
                  <a:schemeClr val="tx1"/>
                </a:solidFill>
                <a:latin typeface="Arial" charset="0"/>
                <a:ea typeface="ＭＳ Ｐゴシック" charset="0"/>
                <a:cs typeface="ＭＳ Ｐゴシック" charset="0"/>
              </a:rPr>
              <a:t>8.6.3</a:t>
            </a:r>
            <a:r>
              <a:rPr lang="en-US" sz="1200" kern="1200" baseline="0" dirty="0">
                <a:solidFill>
                  <a:schemeClr val="tx1"/>
                </a:solidFill>
                <a:latin typeface="Arial" charset="0"/>
                <a:ea typeface="ＭＳ Ｐゴシック" charset="0"/>
                <a:cs typeface="ＭＳ Ｐゴシック" charset="0"/>
              </a:rPr>
              <a:t> – </a:t>
            </a:r>
            <a:r>
              <a:rPr lang="en-US" dirty="0"/>
              <a:t>Administrative XML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algn="l"/>
            <a:r>
              <a:rPr lang="en-US" sz="1200" kern="1200" dirty="0">
                <a:solidFill>
                  <a:schemeClr val="tx1"/>
                </a:solidFill>
                <a:latin typeface="Arial" charset="0"/>
                <a:ea typeface="ＭＳ Ｐゴシック" charset="0"/>
                <a:cs typeface="ＭＳ Ｐゴシック" charset="0"/>
              </a:rPr>
              <a:t>8.6.3</a:t>
            </a:r>
            <a:r>
              <a:rPr lang="en-US" sz="1200" kern="1200" baseline="0" dirty="0">
                <a:solidFill>
                  <a:schemeClr val="tx1"/>
                </a:solidFill>
                <a:latin typeface="Arial" charset="0"/>
                <a:ea typeface="ＭＳ Ｐゴシック" charset="0"/>
                <a:cs typeface="ＭＳ Ｐゴシック" charset="0"/>
              </a:rPr>
              <a:t> – </a:t>
            </a:r>
            <a:r>
              <a:rPr lang="en-US" dirty="0"/>
              <a:t>Administrative XML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31202959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r>
              <a:rPr lang="en-US" sz="1200" kern="1200" dirty="0">
                <a:solidFill>
                  <a:schemeClr val="tx1"/>
                </a:solidFill>
                <a:latin typeface="Arial" charset="0"/>
                <a:ea typeface="ＭＳ Ｐゴシック" charset="0"/>
                <a:cs typeface="ＭＳ Ｐゴシック" charset="0"/>
              </a:rPr>
              <a:t>8.6.4</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User Data Services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8.6.5</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Finesse</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8.6.5</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Finesse</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8.6.5</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Finesse</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110</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pPr>
              <a:buFontTx/>
              <a:buNone/>
            </a:pPr>
            <a:r>
              <a:rPr lang="en-US" sz="1200" b="0" dirty="0"/>
              <a:t>8 – Cisco Platforms and Development </a:t>
            </a:r>
          </a:p>
          <a:p>
            <a:pPr>
              <a:buFontTx/>
              <a:buNone/>
            </a:pPr>
            <a:r>
              <a:rPr lang="en-US" sz="1200" b="0" dirty="0"/>
              <a:t>8.1 – Introduction to Cisco Platforms </a:t>
            </a:r>
          </a:p>
          <a:p>
            <a:pPr>
              <a:buFontTx/>
              <a:buNone/>
            </a:pPr>
            <a:endParaRPr lang="en-IN" sz="1200" b="0" baseline="0"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sz="1000" dirty="0">
                <a:solidFill>
                  <a:srgbClr val="FF0000"/>
                </a:solidFill>
              </a:rPr>
              <a:t>5 mi</a:t>
            </a:r>
            <a:r>
              <a:rPr lang="en-US" sz="1000" dirty="0"/>
              <a:t>n</a:t>
            </a:r>
            <a:r>
              <a:rPr lang="en-US" sz="1000" dirty="0">
                <a:solidFill>
                  <a:srgbClr val="FF0000"/>
                </a:solidFill>
              </a:rPr>
              <a:t>s</a:t>
            </a: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Provide</a:t>
            </a:r>
            <a:r>
              <a:rPr lang="en-US" sz="1000" baseline="0" dirty="0"/>
              <a:t> an overview of</a:t>
            </a:r>
            <a:r>
              <a:rPr lang="en-US" sz="1000" dirty="0"/>
              <a:t> Cisco Platforms.</a:t>
            </a:r>
          </a:p>
          <a:p>
            <a:pPr marL="341313" lvl="1" indent="-171450">
              <a:buFont typeface="Arial" panose="020B0604020202020204" pitchFamily="34" charset="0"/>
              <a:buChar char="•"/>
            </a:pPr>
            <a:r>
              <a:rPr lang="en-US" sz="1000" dirty="0"/>
              <a:t>Familiarize the learners with Dev Centers.</a:t>
            </a:r>
            <a:endParaRPr lang="en-US" sz="1200" b="1"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b="0" dirty="0"/>
              <a:t>Cisco</a:t>
            </a:r>
            <a:r>
              <a:rPr lang="en-US" sz="1200" b="0" baseline="0" dirty="0"/>
              <a:t> Dev Centers, </a:t>
            </a:r>
            <a:r>
              <a:rPr lang="en-IN" sz="1200" b="0" i="0" kern="1200" dirty="0">
                <a:solidFill>
                  <a:schemeClr val="tx1"/>
                </a:solidFill>
                <a:effectLst/>
                <a:latin typeface="+mn-lt"/>
                <a:ea typeface="+mn-ea"/>
                <a:cs typeface="+mn-cs"/>
              </a:rPr>
              <a:t>Cloud, Collaboration,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Data center,</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Internet of Things(IoT) and edge computing,</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Networking,</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Security,</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Wireless and mobile,</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Application developers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8.6.5</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Finesse</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111</a:t>
            </a:fld>
            <a:endParaRPr lang="en-US" dirty="0">
              <a:solidFill>
                <a:prstClr val="black"/>
              </a:solidFill>
            </a:endParaRPr>
          </a:p>
        </p:txBody>
      </p:sp>
    </p:spTree>
    <p:extLst>
      <p:ext uri="{BB962C8B-B14F-4D97-AF65-F5344CB8AC3E}">
        <p14:creationId xmlns:p14="http://schemas.microsoft.com/office/powerpoint/2010/main" val="42024972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8.6.6</a:t>
            </a:r>
            <a:r>
              <a:rPr lang="en-US" sz="1200" kern="1200" baseline="0" dirty="0">
                <a:solidFill>
                  <a:schemeClr val="tx1"/>
                </a:solidFill>
                <a:latin typeface="Arial" charset="0"/>
                <a:ea typeface="ＭＳ Ｐゴシック" charset="0"/>
                <a:cs typeface="ＭＳ Ｐゴシック" charset="0"/>
              </a:rPr>
              <a:t> – Webex Teams </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112</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8.6.6</a:t>
            </a:r>
            <a:r>
              <a:rPr lang="en-US" sz="1200" kern="1200" baseline="0" dirty="0">
                <a:solidFill>
                  <a:schemeClr val="tx1"/>
                </a:solidFill>
                <a:latin typeface="Arial" charset="0"/>
                <a:ea typeface="ＭＳ Ｐゴシック" charset="0"/>
                <a:cs typeface="ＭＳ Ｐゴシック" charset="0"/>
              </a:rPr>
              <a:t> – Webex Teams </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113</a:t>
            </a:fld>
            <a:endParaRPr lang="en-US" dirty="0">
              <a:solidFill>
                <a:prstClr val="black"/>
              </a:solidFill>
            </a:endParaRPr>
          </a:p>
        </p:txBody>
      </p:sp>
    </p:spTree>
    <p:extLst>
      <p:ext uri="{BB962C8B-B14F-4D97-AF65-F5344CB8AC3E}">
        <p14:creationId xmlns:p14="http://schemas.microsoft.com/office/powerpoint/2010/main" val="20703976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8.6.6</a:t>
            </a:r>
            <a:r>
              <a:rPr lang="en-US" sz="1200" kern="1200" baseline="0" dirty="0">
                <a:solidFill>
                  <a:schemeClr val="tx1"/>
                </a:solidFill>
                <a:latin typeface="Arial" charset="0"/>
                <a:ea typeface="ＭＳ Ｐゴシック" charset="0"/>
                <a:cs typeface="ＭＳ Ｐゴシック" charset="0"/>
              </a:rPr>
              <a:t> – Webex Teams </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36577922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8.6.7</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Lab – Construct a Python Script to Manage Webex Teams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8.6.8</a:t>
            </a:r>
            <a:r>
              <a:rPr lang="en-US" sz="1200" kern="1200" baseline="0" dirty="0">
                <a:solidFill>
                  <a:schemeClr val="tx1"/>
                </a:solidFill>
                <a:latin typeface="Arial" charset="0"/>
                <a:ea typeface="ＭＳ Ｐゴシック" charset="0"/>
                <a:cs typeface="ＭＳ Ｐゴシック" charset="0"/>
              </a:rPr>
              <a:t> – Webex Devices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8.6.8</a:t>
            </a:r>
            <a:r>
              <a:rPr lang="en-US" sz="1200" kern="1200" baseline="0" dirty="0">
                <a:solidFill>
                  <a:schemeClr val="tx1"/>
                </a:solidFill>
                <a:latin typeface="Arial" charset="0"/>
                <a:ea typeface="ＭＳ Ｐゴシック" charset="0"/>
                <a:cs typeface="ＭＳ Ｐゴシック" charset="0"/>
              </a:rPr>
              <a:t> – Webex Devices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27943704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8.6.8</a:t>
            </a:r>
            <a:r>
              <a:rPr lang="en-US" sz="1200" kern="1200" baseline="0" dirty="0">
                <a:solidFill>
                  <a:schemeClr val="tx1"/>
                </a:solidFill>
                <a:latin typeface="Arial" charset="0"/>
                <a:ea typeface="ＭＳ Ｐゴシック" charset="0"/>
                <a:cs typeface="ＭＳ Ｐゴシック" charset="0"/>
              </a:rPr>
              <a:t> – Webex Devices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8.6.8</a:t>
            </a:r>
            <a:r>
              <a:rPr lang="en-US" sz="1200" kern="1200" baseline="0" dirty="0">
                <a:solidFill>
                  <a:schemeClr val="tx1"/>
                </a:solidFill>
                <a:latin typeface="Arial" charset="0"/>
                <a:ea typeface="ＭＳ Ｐゴシック" charset="0"/>
                <a:cs typeface="ＭＳ Ｐゴシック" charset="0"/>
              </a:rPr>
              <a:t> – Webex Devices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119</a:t>
            </a:fld>
            <a:endParaRPr lang="en-US" dirty="0">
              <a:solidFill>
                <a:prstClr val="black"/>
              </a:solidFill>
            </a:endParaRPr>
          </a:p>
        </p:txBody>
      </p:sp>
    </p:spTree>
    <p:extLst>
      <p:ext uri="{BB962C8B-B14F-4D97-AF65-F5344CB8AC3E}">
        <p14:creationId xmlns:p14="http://schemas.microsoft.com/office/powerpoint/2010/main" val="12490297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8.6.8</a:t>
            </a:r>
            <a:r>
              <a:rPr lang="en-US" sz="1200" kern="1200" baseline="0" dirty="0">
                <a:solidFill>
                  <a:schemeClr val="tx1"/>
                </a:solidFill>
                <a:latin typeface="Arial" charset="0"/>
                <a:ea typeface="ＭＳ Ｐゴシック" charset="0"/>
                <a:cs typeface="ＭＳ Ｐゴシック" charset="0"/>
              </a:rPr>
              <a:t> – Webex Devices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120</a:t>
            </a:fld>
            <a:endParaRPr lang="en-US" dirty="0">
              <a:solidFill>
                <a:prstClr val="black"/>
              </a:solidFill>
            </a:endParaRPr>
          </a:p>
        </p:txBody>
      </p:sp>
    </p:spTree>
    <p:extLst>
      <p:ext uri="{BB962C8B-B14F-4D97-AF65-F5344CB8AC3E}">
        <p14:creationId xmlns:p14="http://schemas.microsoft.com/office/powerpoint/2010/main" val="168927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8 – </a:t>
            </a:r>
            <a:r>
              <a:rPr lang="en-US" dirty="0"/>
              <a:t>Cisco Platforms and Development</a:t>
            </a:r>
          </a:p>
          <a:p>
            <a:pPr>
              <a:lnSpc>
                <a:spcPct val="80000"/>
              </a:lnSpc>
              <a:buFontTx/>
              <a:buNone/>
            </a:pPr>
            <a:r>
              <a:rPr lang="en-US" sz="1200" kern="1200" dirty="0">
                <a:solidFill>
                  <a:schemeClr val="tx1"/>
                </a:solidFill>
                <a:latin typeface="Arial" charset="0"/>
                <a:ea typeface="ＭＳ Ｐゴシック" charset="0"/>
                <a:cs typeface="ＭＳ Ｐゴシック" charset="0"/>
              </a:rPr>
              <a:t>8.1 – Introduction to Cisco Platforms</a:t>
            </a:r>
            <a:endParaRPr lang="en-US" sz="1200" kern="1200" baseline="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cs typeface="ＭＳ Ｐゴシック" charset="0"/>
              </a:rPr>
              <a:t>8.1.1 – </a:t>
            </a:r>
            <a:r>
              <a:rPr lang="en-GB" sz="1200" kern="1200" dirty="0">
                <a:solidFill>
                  <a:schemeClr val="tx1"/>
                </a:solidFill>
                <a:latin typeface="Arial" charset="0"/>
                <a:ea typeface="ＭＳ Ｐゴシック" charset="0"/>
                <a:cs typeface="ＭＳ Ｐゴシック" charset="0"/>
              </a:rPr>
              <a:t>Understanding the Cisco API Platform</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8.6.8</a:t>
            </a:r>
            <a:r>
              <a:rPr lang="en-US" sz="1200" kern="1200" baseline="0" dirty="0">
                <a:solidFill>
                  <a:schemeClr val="tx1"/>
                </a:solidFill>
                <a:latin typeface="Arial" charset="0"/>
                <a:ea typeface="ＭＳ Ｐゴシック" charset="0"/>
                <a:cs typeface="ＭＳ Ｐゴシック" charset="0"/>
              </a:rPr>
              <a:t> – Webex Devices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121</a:t>
            </a:fld>
            <a:endParaRPr lang="en-US" dirty="0">
              <a:solidFill>
                <a:prstClr val="black"/>
              </a:solidFill>
            </a:endParaRPr>
          </a:p>
        </p:txBody>
      </p:sp>
    </p:spTree>
    <p:extLst>
      <p:ext uri="{BB962C8B-B14F-4D97-AF65-F5344CB8AC3E}">
        <p14:creationId xmlns:p14="http://schemas.microsoft.com/office/powerpoint/2010/main" val="3437004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8.6.8</a:t>
            </a:r>
            <a:r>
              <a:rPr lang="en-US" sz="1200" kern="1200" baseline="0" dirty="0">
                <a:solidFill>
                  <a:schemeClr val="tx1"/>
                </a:solidFill>
                <a:latin typeface="Arial" charset="0"/>
                <a:ea typeface="ＭＳ Ｐゴシック" charset="0"/>
                <a:cs typeface="ＭＳ Ｐゴシック" charset="0"/>
              </a:rPr>
              <a:t> – Webex Devices</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122</a:t>
            </a:fld>
            <a:endParaRPr lang="en-US" dirty="0">
              <a:solidFill>
                <a:prstClr val="black"/>
              </a:solidFill>
            </a:endParaRPr>
          </a:p>
        </p:txBody>
      </p:sp>
    </p:spTree>
    <p:extLst>
      <p:ext uri="{BB962C8B-B14F-4D97-AF65-F5344CB8AC3E}">
        <p14:creationId xmlns:p14="http://schemas.microsoft.com/office/powerpoint/2010/main" val="375662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Source:</a:t>
            </a:r>
          </a:p>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b="0" dirty="0">
                <a:solidFill>
                  <a:srgbClr val="FF0000"/>
                </a:solidFill>
              </a:rPr>
              <a:t>30</a:t>
            </a:r>
            <a:r>
              <a:rPr lang="en-US" sz="1000" dirty="0">
                <a:solidFill>
                  <a:srgbClr val="FF0000"/>
                </a:solidFill>
              </a:rPr>
              <a:t> mi</a:t>
            </a:r>
            <a:r>
              <a:rPr lang="en-US" sz="1000" dirty="0"/>
              <a:t>ns</a:t>
            </a: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Provide</a:t>
            </a:r>
            <a:r>
              <a:rPr lang="en-US" sz="1000" baseline="0" dirty="0"/>
              <a:t> a brief introduction on Cisco Security Platforms</a:t>
            </a:r>
            <a:endParaRPr lang="en-US" sz="1000" dirty="0"/>
          </a:p>
          <a:p>
            <a:pPr marL="341313" lvl="1" indent="-171450">
              <a:buFont typeface="Arial" panose="020B0604020202020204" pitchFamily="34" charset="0"/>
              <a:buChar char="•"/>
            </a:pPr>
            <a:r>
              <a:rPr lang="en-US" sz="1000" dirty="0">
                <a:solidFill>
                  <a:prstClr val="black"/>
                </a:solidFill>
              </a:rPr>
              <a:t>Describe</a:t>
            </a:r>
            <a:r>
              <a:rPr lang="en-US" sz="1000" baseline="0" dirty="0">
                <a:solidFill>
                  <a:prstClr val="black"/>
                </a:solidFill>
              </a:rPr>
              <a:t> each security platform including the </a:t>
            </a:r>
            <a:r>
              <a:rPr lang="en-US" sz="1000" dirty="0">
                <a:solidFill>
                  <a:prstClr val="black"/>
                </a:solidFill>
              </a:rPr>
              <a:t>architecture, integration, environment, capabilities and APIs.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kern="1200" dirty="0">
                <a:solidFill>
                  <a:schemeClr val="tx1"/>
                </a:solidFill>
                <a:latin typeface="+mn-lt"/>
                <a:ea typeface="+mn-ea"/>
                <a:cs typeface="+mn-cs"/>
              </a:rPr>
              <a:t>Advanced Malware Protection (AMP) for Endpoints, Cisco Firepower Management Center (FMC), Cisco Firepower Threat Defense (FTD), Cisco Identity Services Engine (ISE), Cisco Threat Grid, Cisco Umbrella</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8.7.1 - Introduction</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124</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8.7.2 - </a:t>
            </a:r>
            <a:r>
              <a:rPr lang="en-GB" sz="1200" b="0" i="0" kern="1200" dirty="0">
                <a:solidFill>
                  <a:schemeClr val="tx1"/>
                </a:solidFill>
                <a:latin typeface="+mn-lt"/>
                <a:ea typeface="+mn-ea"/>
                <a:cs typeface="+mn-cs"/>
              </a:rPr>
              <a:t>Cisco Advanced Malware Protection (AMP)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125</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8.7.2 - </a:t>
            </a:r>
            <a:r>
              <a:rPr lang="en-GB" sz="1200" b="0" i="0" kern="1200" dirty="0">
                <a:solidFill>
                  <a:schemeClr val="tx1"/>
                </a:solidFill>
                <a:latin typeface="+mn-lt"/>
                <a:ea typeface="+mn-ea"/>
                <a:cs typeface="+mn-cs"/>
              </a:rPr>
              <a:t>Cisco Advanced Malware Protection (AMP)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126</a:t>
            </a:fld>
            <a:endParaRPr lang="en-US" dirty="0">
              <a:solidFill>
                <a:prstClr val="black"/>
              </a:solidFill>
            </a:endParaRPr>
          </a:p>
        </p:txBody>
      </p:sp>
    </p:spTree>
    <p:extLst>
      <p:ext uri="{BB962C8B-B14F-4D97-AF65-F5344CB8AC3E}">
        <p14:creationId xmlns:p14="http://schemas.microsoft.com/office/powerpoint/2010/main" val="37299052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r>
              <a:rPr lang="en-US" sz="1200" kern="1200" dirty="0">
                <a:solidFill>
                  <a:schemeClr val="tx1"/>
                </a:solidFill>
                <a:latin typeface="Arial" charset="0"/>
                <a:ea typeface="ＭＳ Ｐゴシック" charset="0"/>
                <a:cs typeface="ＭＳ Ｐゴシック" charset="0"/>
              </a:rPr>
              <a:t>8.7.3 - </a:t>
            </a:r>
            <a:r>
              <a:rPr lang="en-US" sz="1200" b="0" i="0" kern="1200" dirty="0">
                <a:solidFill>
                  <a:schemeClr val="tx1"/>
                </a:solidFill>
                <a:latin typeface="+mn-lt"/>
                <a:ea typeface="+mn-ea"/>
                <a:cs typeface="+mn-cs"/>
              </a:rPr>
              <a:t>Cisco Firepower Products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r>
              <a:rPr lang="en-US" sz="1200" kern="1200" dirty="0">
                <a:solidFill>
                  <a:schemeClr val="tx1"/>
                </a:solidFill>
                <a:latin typeface="Arial" charset="0"/>
                <a:ea typeface="ＭＳ Ｐゴシック" charset="0"/>
                <a:cs typeface="ＭＳ Ｐゴシック" charset="0"/>
              </a:rPr>
              <a:t>8.7.3 - </a:t>
            </a:r>
            <a:r>
              <a:rPr lang="en-US" sz="1200" b="0" i="0" kern="1200" dirty="0">
                <a:solidFill>
                  <a:schemeClr val="tx1"/>
                </a:solidFill>
                <a:latin typeface="+mn-lt"/>
                <a:ea typeface="+mn-ea"/>
                <a:cs typeface="+mn-cs"/>
              </a:rPr>
              <a:t>Cisco Firepower Products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128</a:t>
            </a:fld>
            <a:endParaRPr lang="en-US" dirty="0">
              <a:solidFill>
                <a:prstClr val="black"/>
              </a:solidFill>
            </a:endParaRPr>
          </a:p>
        </p:txBody>
      </p:sp>
    </p:spTree>
    <p:extLst>
      <p:ext uri="{BB962C8B-B14F-4D97-AF65-F5344CB8AC3E}">
        <p14:creationId xmlns:p14="http://schemas.microsoft.com/office/powerpoint/2010/main" val="46724153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r>
              <a:rPr lang="en-US" sz="1200" kern="1200" dirty="0">
                <a:solidFill>
                  <a:schemeClr val="tx1"/>
                </a:solidFill>
                <a:latin typeface="Arial" charset="0"/>
                <a:ea typeface="ＭＳ Ｐゴシック" charset="0"/>
                <a:cs typeface="ＭＳ Ｐゴシック" charset="0"/>
              </a:rPr>
              <a:t>8.7.3 - </a:t>
            </a:r>
            <a:r>
              <a:rPr lang="en-US" sz="1200" b="0" i="0" kern="1200" dirty="0">
                <a:solidFill>
                  <a:schemeClr val="tx1"/>
                </a:solidFill>
                <a:latin typeface="+mn-lt"/>
                <a:ea typeface="+mn-ea"/>
                <a:cs typeface="+mn-cs"/>
              </a:rPr>
              <a:t>Cisco Firepower Products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129</a:t>
            </a:fld>
            <a:endParaRPr lang="en-US" dirty="0">
              <a:solidFill>
                <a:prstClr val="black"/>
              </a:solidFill>
            </a:endParaRPr>
          </a:p>
        </p:txBody>
      </p:sp>
    </p:spTree>
    <p:extLst>
      <p:ext uri="{BB962C8B-B14F-4D97-AF65-F5344CB8AC3E}">
        <p14:creationId xmlns:p14="http://schemas.microsoft.com/office/powerpoint/2010/main" val="11941998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8.7.4 - </a:t>
            </a:r>
            <a:r>
              <a:rPr lang="en-GB" sz="1200" b="0" i="0" kern="1200" dirty="0">
                <a:solidFill>
                  <a:schemeClr val="tx1"/>
                </a:solidFill>
                <a:latin typeface="+mn-lt"/>
                <a:ea typeface="+mn-ea"/>
                <a:cs typeface="+mn-cs"/>
              </a:rPr>
              <a:t>Cisco Identity Services Engine (ISE)</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130</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Source:</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8 – Cisco Platforms and Development</a:t>
            </a:r>
          </a:p>
          <a:p>
            <a:pPr>
              <a:lnSpc>
                <a:spcPct val="80000"/>
              </a:lnSpc>
              <a:buFontTx/>
              <a:buNone/>
            </a:pPr>
            <a:r>
              <a:rPr lang="en-US" sz="1200" kern="1200" dirty="0">
                <a:solidFill>
                  <a:schemeClr val="tx1"/>
                </a:solidFill>
                <a:latin typeface="Arial" charset="0"/>
                <a:ea typeface="ＭＳ Ｐゴシック" charset="0"/>
                <a:cs typeface="ＭＳ Ｐゴシック" charset="0"/>
              </a:rPr>
              <a:t>8.2 – Cisco SDKs</a:t>
            </a:r>
          </a:p>
          <a:p>
            <a:pPr>
              <a:lnSpc>
                <a:spcPct val="80000"/>
              </a:lnSpc>
              <a:buFontTx/>
              <a:buNone/>
            </a:pPr>
            <a:endParaRPr lang="en-IN" sz="1200" kern="1200" baseline="0" dirty="0">
              <a:solidFill>
                <a:schemeClr val="tx1"/>
              </a:solidFill>
              <a:latin typeface="Arial" charset="0"/>
              <a:ea typeface="ＭＳ Ｐゴシック" charset="0"/>
              <a:cs typeface="ＭＳ Ｐゴシック" charset="0"/>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sz="1000" dirty="0">
                <a:solidFill>
                  <a:srgbClr val="FF0000"/>
                </a:solidFill>
              </a:rPr>
              <a:t>5 mi</a:t>
            </a:r>
            <a:r>
              <a:rPr lang="en-US" sz="1000" dirty="0"/>
              <a:t>ns</a:t>
            </a: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IN" sz="1000" b="0" dirty="0">
                <a:solidFill>
                  <a:prstClr val="black"/>
                </a:solidFill>
              </a:rPr>
              <a:t>Brief the learners on </a:t>
            </a:r>
            <a:r>
              <a:rPr lang="en-GB" sz="1000" dirty="0"/>
              <a:t>Software Development Kit</a:t>
            </a:r>
            <a:r>
              <a:rPr lang="en-GB" sz="1000" dirty="0">
                <a:solidFill>
                  <a:srgbClr val="FF0000"/>
                </a:solidFill>
              </a:rPr>
              <a:t> </a:t>
            </a:r>
            <a:r>
              <a:rPr lang="en-GB" sz="1000" dirty="0"/>
              <a:t>(SDK).</a:t>
            </a:r>
            <a:endParaRPr lang="en-IN" sz="1000" b="0" dirty="0">
              <a:solidFill>
                <a:prstClr val="black"/>
              </a:solidFill>
            </a:endParaRPr>
          </a:p>
          <a:p>
            <a:pPr marL="341313" lvl="1" indent="-171450">
              <a:buFont typeface="Arial" panose="020B0604020202020204" pitchFamily="34" charset="0"/>
              <a:buChar char="•"/>
            </a:pPr>
            <a:r>
              <a:rPr lang="en-IN" sz="1000" b="0" baseline="0" dirty="0">
                <a:solidFill>
                  <a:prstClr val="black"/>
                </a:solidFill>
              </a:rPr>
              <a:t>List the SDKs running on Cisco platforms.</a:t>
            </a:r>
          </a:p>
          <a:p>
            <a:pPr marL="341313" lvl="1" indent="-171450">
              <a:buFont typeface="Arial" panose="020B0604020202020204" pitchFamily="34" charset="0"/>
              <a:buChar char="•"/>
            </a:pPr>
            <a:endParaRPr lang="en-US" sz="1000" dirty="0">
              <a:solidFill>
                <a:prstClr val="black"/>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b="0" dirty="0"/>
              <a:t>SDK</a:t>
            </a:r>
            <a:r>
              <a:rPr lang="en-US" sz="1200" b="1" dirty="0"/>
              <a:t>, </a:t>
            </a:r>
            <a:r>
              <a:rPr lang="en-US" sz="1200" b="0" kern="1200" baseline="0" dirty="0">
                <a:solidFill>
                  <a:schemeClr val="tx1"/>
                </a:solidFill>
                <a:latin typeface="Arial" charset="0"/>
                <a:ea typeface="ＭＳ Ｐゴシック" charset="0"/>
              </a:rPr>
              <a:t>Cisco SDKs</a:t>
            </a:r>
            <a:endParaRPr lang="en-US" sz="1200" b="1"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8.7.4 - </a:t>
            </a:r>
            <a:r>
              <a:rPr lang="en-GB" sz="1200" b="0" i="0" kern="1200" dirty="0">
                <a:solidFill>
                  <a:schemeClr val="tx1"/>
                </a:solidFill>
                <a:latin typeface="+mn-lt"/>
                <a:ea typeface="+mn-ea"/>
                <a:cs typeface="+mn-cs"/>
              </a:rPr>
              <a:t>Cisco Identity Services Engine (ISE)</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131</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r>
              <a:rPr lang="en-US" sz="1200" kern="1200" dirty="0">
                <a:solidFill>
                  <a:schemeClr val="tx1"/>
                </a:solidFill>
                <a:latin typeface="Arial" charset="0"/>
                <a:ea typeface="ＭＳ Ｐゴシック" charset="0"/>
                <a:cs typeface="ＭＳ Ｐゴシック" charset="0"/>
              </a:rPr>
              <a:t>8.7.5 - </a:t>
            </a:r>
            <a:r>
              <a:rPr lang="en-US" sz="1200" b="0" i="0" kern="1200" dirty="0">
                <a:solidFill>
                  <a:schemeClr val="tx1"/>
                </a:solidFill>
                <a:latin typeface="+mn-lt"/>
                <a:ea typeface="+mn-ea"/>
                <a:cs typeface="+mn-cs"/>
              </a:rPr>
              <a:t>Cisco Threat Grid</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132</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r>
              <a:rPr lang="en-US" sz="1200" kern="1200" dirty="0">
                <a:solidFill>
                  <a:schemeClr val="tx1"/>
                </a:solidFill>
                <a:latin typeface="Arial" charset="0"/>
                <a:ea typeface="ＭＳ Ｐゴシック" charset="0"/>
                <a:cs typeface="ＭＳ Ｐゴシック" charset="0"/>
              </a:rPr>
              <a:t>8.7.5 - </a:t>
            </a:r>
            <a:r>
              <a:rPr lang="en-US" sz="1200" b="0" i="0" kern="1200" dirty="0">
                <a:solidFill>
                  <a:schemeClr val="tx1"/>
                </a:solidFill>
                <a:latin typeface="+mn-lt"/>
                <a:ea typeface="+mn-ea"/>
                <a:cs typeface="+mn-cs"/>
              </a:rPr>
              <a:t>Cisco Threat Grid</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133</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r>
              <a:rPr lang="en-US" sz="1200" kern="1200" dirty="0">
                <a:solidFill>
                  <a:schemeClr val="tx1"/>
                </a:solidFill>
                <a:latin typeface="Arial" charset="0"/>
                <a:ea typeface="ＭＳ Ｐゴシック" charset="0"/>
                <a:cs typeface="ＭＳ Ｐゴシック" charset="0"/>
              </a:rPr>
              <a:t>8.7.6 - </a:t>
            </a:r>
            <a:r>
              <a:rPr lang="en-US" sz="1200" b="0" i="0" kern="1200" dirty="0">
                <a:solidFill>
                  <a:schemeClr val="tx1"/>
                </a:solidFill>
                <a:latin typeface="+mn-lt"/>
                <a:ea typeface="+mn-ea"/>
                <a:cs typeface="+mn-cs"/>
              </a:rPr>
              <a:t>Cisco Umbrella</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134</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8.7</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Security Platforms</a:t>
            </a:r>
          </a:p>
          <a:p>
            <a:r>
              <a:rPr lang="en-US" sz="1200" kern="1200" dirty="0">
                <a:solidFill>
                  <a:schemeClr val="tx1"/>
                </a:solidFill>
                <a:latin typeface="Arial" charset="0"/>
                <a:ea typeface="ＭＳ Ｐゴシック" charset="0"/>
                <a:cs typeface="ＭＳ Ｐゴシック" charset="0"/>
              </a:rPr>
              <a:t>8.7.6 - </a:t>
            </a:r>
            <a:r>
              <a:rPr lang="en-US" sz="1200" b="0" i="0" kern="1200" dirty="0">
                <a:solidFill>
                  <a:schemeClr val="tx1"/>
                </a:solidFill>
                <a:latin typeface="+mn-lt"/>
                <a:ea typeface="+mn-ea"/>
                <a:cs typeface="+mn-cs"/>
              </a:rPr>
              <a:t>Cisco Umbrella</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135</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Source:</a:t>
            </a:r>
          </a:p>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8.8</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Platforms and Development Summary</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b="0" dirty="0">
                <a:solidFill>
                  <a:srgbClr val="FF0000"/>
                </a:solidFill>
              </a:rPr>
              <a:t>5</a:t>
            </a:r>
            <a:r>
              <a:rPr lang="en-US" sz="1000" dirty="0">
                <a:solidFill>
                  <a:srgbClr val="FF0000"/>
                </a:solidFill>
              </a:rPr>
              <a:t> mi</a:t>
            </a:r>
            <a:r>
              <a:rPr lang="en-US" sz="1000" dirty="0"/>
              <a:t>ns</a:t>
            </a:r>
          </a:p>
          <a:p>
            <a:pPr marL="171450" lvl="0" indent="-171450">
              <a:buFont typeface="Arial" panose="020B0604020202020204" pitchFamily="34" charset="0"/>
              <a:buChar char="•"/>
            </a:pPr>
            <a:r>
              <a:rPr lang="en-US" sz="1050" b="1" dirty="0"/>
              <a:t>Instructor Notes: </a:t>
            </a:r>
            <a:endParaRPr lang="en-US" sz="1050" dirty="0"/>
          </a:p>
          <a:p>
            <a:pPr marL="341313" lvl="1" indent="-171450" algn="l" defTabSz="457200" rtl="0" eaLnBrk="1" latinLnBrk="0" hangingPunct="1">
              <a:buFont typeface="Arial" panose="020B0604020202020204" pitchFamily="34" charset="0"/>
              <a:buChar char="•"/>
              <a:tabLst>
                <a:tab pos="117475" algn="l"/>
              </a:tabLst>
            </a:pPr>
            <a:r>
              <a:rPr lang="en-US" sz="1200" kern="1200" dirty="0">
                <a:solidFill>
                  <a:schemeClr val="tx1"/>
                </a:solidFill>
                <a:latin typeface="+mn-lt"/>
                <a:ea typeface="+mn-ea"/>
                <a:cs typeface="+mn-cs"/>
              </a:rPr>
              <a:t>Read out the summary points mentioned on the slide.</a:t>
            </a:r>
          </a:p>
          <a:p>
            <a:pPr marL="341313" lvl="1" indent="-171450" algn="l" defTabSz="457200" rtl="0" eaLnBrk="1" latinLnBrk="0" hangingPunct="1">
              <a:buFont typeface="Arial" panose="020B0604020202020204" pitchFamily="34" charset="0"/>
              <a:buChar char="•"/>
            </a:pPr>
            <a:r>
              <a:rPr lang="en-US" sz="1200" kern="1200" dirty="0">
                <a:solidFill>
                  <a:schemeClr val="tx1"/>
                </a:solidFill>
                <a:latin typeface="+mn-lt"/>
                <a:ea typeface="+mn-ea"/>
                <a:cs typeface="+mn-cs"/>
              </a:rPr>
              <a:t>Discuss the same with the participants.</a:t>
            </a:r>
          </a:p>
          <a:p>
            <a:pPr marL="341313" lvl="1" indent="-171450" algn="l" defTabSz="457200" rtl="0" eaLnBrk="1" latinLnBrk="0" hangingPunct="1">
              <a:buFont typeface="Arial" panose="020B0604020202020204" pitchFamily="34" charset="0"/>
              <a:buChar char="•"/>
            </a:pPr>
            <a:r>
              <a:rPr lang="en-US" sz="1200" kern="1200" dirty="0">
                <a:solidFill>
                  <a:schemeClr val="tx1"/>
                </a:solidFill>
                <a:latin typeface="+mn-lt"/>
                <a:ea typeface="+mn-ea"/>
                <a:cs typeface="+mn-cs"/>
              </a:rPr>
              <a:t>Ask if they have any questions or doubts. </a:t>
            </a:r>
          </a:p>
          <a:p>
            <a:pPr marL="341313" lvl="1" indent="-171450" algn="l" defTabSz="457200" rtl="0" eaLnBrk="1" latinLnBrk="0" hangingPunct="1">
              <a:buFont typeface="Arial" panose="020B0604020202020204" pitchFamily="34" charset="0"/>
              <a:buChar char="•"/>
            </a:pPr>
            <a:r>
              <a:rPr lang="en-US" sz="1200" kern="1200" dirty="0">
                <a:solidFill>
                  <a:schemeClr val="tx1"/>
                </a:solidFill>
                <a:latin typeface="+mn-lt"/>
                <a:ea typeface="+mn-ea"/>
                <a:cs typeface="+mn-cs"/>
              </a:rPr>
              <a:t>Assist</a:t>
            </a:r>
            <a:r>
              <a:rPr lang="en-US" sz="1200" kern="1200" baseline="0" dirty="0">
                <a:solidFill>
                  <a:schemeClr val="tx1"/>
                </a:solidFill>
                <a:latin typeface="+mn-lt"/>
                <a:ea typeface="+mn-ea"/>
                <a:cs typeface="+mn-cs"/>
              </a:rPr>
              <a:t> the learners</a:t>
            </a:r>
            <a:r>
              <a:rPr lang="en-US" sz="1200" kern="1200" dirty="0">
                <a:solidFill>
                  <a:schemeClr val="tx1"/>
                </a:solidFill>
                <a:latin typeface="+mn-lt"/>
                <a:ea typeface="+mn-ea"/>
                <a:cs typeface="+mn-cs"/>
              </a:rPr>
              <a:t> to perform the Packet tracers.</a:t>
            </a:r>
          </a:p>
          <a:p>
            <a:pPr marL="341313" lvl="1" indent="-171450" algn="l" defTabSz="457200" rtl="0" eaLnBrk="1" latinLnBrk="0" hangingPunct="1">
              <a:buFont typeface="Arial" panose="020B0604020202020204" pitchFamily="34" charset="0"/>
              <a:buChar char="•"/>
            </a:pPr>
            <a:r>
              <a:rPr lang="en-US" sz="1200" kern="1200" dirty="0">
                <a:solidFill>
                  <a:schemeClr val="tx1"/>
                </a:solidFill>
                <a:latin typeface="+mn-lt"/>
                <a:ea typeface="+mn-ea"/>
                <a:cs typeface="+mn-cs"/>
              </a:rPr>
              <a:t>At the end, ensure the learners take the module quiz.</a:t>
            </a:r>
            <a:endParaRPr lang="en-US" sz="140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Key Points: </a:t>
            </a:r>
            <a:r>
              <a:rPr lang="en-US" sz="1200" kern="1200" dirty="0">
                <a:solidFill>
                  <a:schemeClr val="tx1"/>
                </a:solidFill>
                <a:latin typeface="+mn-lt"/>
                <a:ea typeface="+mn-ea"/>
                <a:cs typeface="+mn-cs"/>
              </a:rPr>
              <a:t>NA</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8.8</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Platforms and Development Summary</a:t>
            </a:r>
          </a:p>
          <a:p>
            <a:r>
              <a:rPr lang="en-US" sz="1200" kern="1200" dirty="0">
                <a:solidFill>
                  <a:schemeClr val="tx1"/>
                </a:solidFill>
                <a:latin typeface="Arial" charset="0"/>
                <a:ea typeface="ＭＳ Ｐゴシック" charset="0"/>
                <a:cs typeface="ＭＳ Ｐゴシック" charset="0"/>
              </a:rPr>
              <a:t>8.8.1 – </a:t>
            </a:r>
            <a:r>
              <a:rPr lang="en-IN" sz="1200" kern="1200" dirty="0">
                <a:solidFill>
                  <a:schemeClr val="tx1"/>
                </a:solidFill>
                <a:latin typeface="Arial" charset="0"/>
                <a:ea typeface="ＭＳ Ｐゴシック" charset="0"/>
                <a:cs typeface="ＭＳ Ｐゴシック" charset="0"/>
              </a:rPr>
              <a:t>What did I</a:t>
            </a:r>
            <a:r>
              <a:rPr lang="en-IN" sz="1200" kern="1200" baseline="0" dirty="0">
                <a:solidFill>
                  <a:schemeClr val="tx1"/>
                </a:solidFill>
                <a:latin typeface="Arial" charset="0"/>
                <a:ea typeface="ＭＳ Ｐゴシック" charset="0"/>
                <a:cs typeface="ＭＳ Ｐゴシック" charset="0"/>
              </a:rPr>
              <a:t> learn in this Module?</a:t>
            </a:r>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137</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8.8</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Platforms and Development Summary</a:t>
            </a:r>
          </a:p>
          <a:p>
            <a:r>
              <a:rPr lang="en-US" sz="1200" kern="1200" dirty="0">
                <a:solidFill>
                  <a:schemeClr val="tx1"/>
                </a:solidFill>
                <a:latin typeface="Arial" charset="0"/>
                <a:ea typeface="ＭＳ Ｐゴシック" charset="0"/>
                <a:cs typeface="ＭＳ Ｐゴシック" charset="0"/>
              </a:rPr>
              <a:t>8.8.1 – </a:t>
            </a:r>
            <a:r>
              <a:rPr lang="en-IN" sz="1200" kern="1200" dirty="0">
                <a:solidFill>
                  <a:schemeClr val="tx1"/>
                </a:solidFill>
                <a:latin typeface="Arial" charset="0"/>
                <a:ea typeface="ＭＳ Ｐゴシック" charset="0"/>
                <a:cs typeface="ＭＳ Ｐゴシック" charset="0"/>
              </a:rPr>
              <a:t>What did I</a:t>
            </a:r>
            <a:r>
              <a:rPr lang="en-IN" sz="1200" kern="1200" baseline="0" dirty="0">
                <a:solidFill>
                  <a:schemeClr val="tx1"/>
                </a:solidFill>
                <a:latin typeface="Arial" charset="0"/>
                <a:ea typeface="ＭＳ Ｐゴシック" charset="0"/>
                <a:cs typeface="ＭＳ Ｐゴシック" charset="0"/>
              </a:rPr>
              <a:t> learn in this Module?</a:t>
            </a:r>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8.8</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Platforms and Development Summary</a:t>
            </a:r>
          </a:p>
          <a:p>
            <a:r>
              <a:rPr lang="en-US" sz="1200" kern="1200" dirty="0">
                <a:solidFill>
                  <a:schemeClr val="tx1"/>
                </a:solidFill>
                <a:latin typeface="Arial" charset="0"/>
                <a:ea typeface="ＭＳ Ｐゴシック" charset="0"/>
                <a:cs typeface="ＭＳ Ｐゴシック" charset="0"/>
              </a:rPr>
              <a:t>8.8.1 – </a:t>
            </a:r>
            <a:r>
              <a:rPr lang="en-IN" sz="1200" kern="1200" dirty="0">
                <a:solidFill>
                  <a:schemeClr val="tx1"/>
                </a:solidFill>
                <a:latin typeface="Arial" charset="0"/>
                <a:ea typeface="ＭＳ Ｐゴシック" charset="0"/>
                <a:cs typeface="ＭＳ Ｐゴシック" charset="0"/>
              </a:rPr>
              <a:t>What did I</a:t>
            </a:r>
            <a:r>
              <a:rPr lang="en-IN" sz="1200" kern="1200" baseline="0" dirty="0">
                <a:solidFill>
                  <a:schemeClr val="tx1"/>
                </a:solidFill>
                <a:latin typeface="Arial" charset="0"/>
                <a:ea typeface="ＭＳ Ｐゴシック" charset="0"/>
                <a:cs typeface="ＭＳ Ｐゴシック" charset="0"/>
              </a:rPr>
              <a:t> learn in this Module?</a:t>
            </a:r>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8.8</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Platforms and Development Summary</a:t>
            </a:r>
          </a:p>
          <a:p>
            <a:r>
              <a:rPr lang="en-US" sz="1200" kern="1200" dirty="0">
                <a:solidFill>
                  <a:schemeClr val="tx1"/>
                </a:solidFill>
                <a:latin typeface="Arial" charset="0"/>
                <a:ea typeface="ＭＳ Ｐゴシック" charset="0"/>
                <a:cs typeface="ＭＳ Ｐゴシック" charset="0"/>
              </a:rPr>
              <a:t>8.8.2 – Packet Tracer - </a:t>
            </a:r>
            <a:r>
              <a:rPr lang="en-GB" sz="1200" b="0" i="0" kern="1200" dirty="0">
                <a:solidFill>
                  <a:schemeClr val="tx1"/>
                </a:solidFill>
                <a:latin typeface="+mn-lt"/>
                <a:ea typeface="+mn-ea"/>
                <a:cs typeface="+mn-cs"/>
              </a:rPr>
              <a:t>Compare using CLI and an SDN Controller to Manage a Network</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140</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a:lnSpc>
                <a:spcPct val="80000"/>
              </a:lnSpc>
              <a:buFontTx/>
              <a:buNone/>
            </a:pPr>
            <a:r>
              <a:rPr lang="en-GB" sz="1200" kern="1200" dirty="0">
                <a:solidFill>
                  <a:schemeClr val="tx1"/>
                </a:solidFill>
                <a:latin typeface="Arial" charset="0"/>
                <a:ea typeface="ＭＳ Ｐゴシック" charset="0"/>
                <a:cs typeface="ＭＳ Ｐゴシック" charset="0"/>
              </a:rPr>
              <a:t>8.2 - Cisco SDKs</a:t>
            </a:r>
          </a:p>
          <a:p>
            <a:pPr>
              <a:lnSpc>
                <a:spcPct val="80000"/>
              </a:lnSpc>
              <a:buFontTx/>
              <a:buNone/>
            </a:pPr>
            <a:r>
              <a:rPr lang="en-GB" sz="1200" kern="1200" dirty="0">
                <a:solidFill>
                  <a:schemeClr val="tx1"/>
                </a:solidFill>
                <a:latin typeface="Arial" charset="0"/>
                <a:ea typeface="ＭＳ Ｐゴシック" charset="0"/>
                <a:cs typeface="ＭＳ Ｐゴシック" charset="0"/>
              </a:rPr>
              <a:t>8.2.1 - What is an SDK?</a:t>
            </a:r>
          </a:p>
        </p:txBody>
      </p:sp>
    </p:spTree>
    <p:extLst>
      <p:ext uri="{BB962C8B-B14F-4D97-AF65-F5344CB8AC3E}">
        <p14:creationId xmlns:p14="http://schemas.microsoft.com/office/powerpoint/2010/main" val="34275545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8.8</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Platforms and Development Summary</a:t>
            </a:r>
          </a:p>
          <a:p>
            <a:r>
              <a:rPr lang="en-US" sz="1200" kern="1200" dirty="0">
                <a:solidFill>
                  <a:schemeClr val="tx1"/>
                </a:solidFill>
                <a:latin typeface="Arial" charset="0"/>
                <a:ea typeface="ＭＳ Ｐゴシック" charset="0"/>
                <a:cs typeface="ＭＳ Ｐゴシック" charset="0"/>
              </a:rPr>
              <a:t>8.8.3 – Packet Tracer - </a:t>
            </a:r>
            <a:r>
              <a:rPr lang="en-GB" sz="1200" b="0" i="0" kern="1200" dirty="0">
                <a:solidFill>
                  <a:schemeClr val="tx1"/>
                </a:solidFill>
                <a:latin typeface="+mn-lt"/>
                <a:ea typeface="+mn-ea"/>
                <a:cs typeface="+mn-cs"/>
              </a:rPr>
              <a:t>Implement REST APIs with an SDN Controller</a:t>
            </a:r>
          </a:p>
          <a:p>
            <a:r>
              <a:rPr lang="en-GB" sz="1200" b="0" i="0" kern="1200" dirty="0">
                <a:solidFill>
                  <a:schemeClr val="tx1"/>
                </a:solidFill>
                <a:latin typeface="+mn-lt"/>
                <a:ea typeface="+mn-ea"/>
                <a:cs typeface="+mn-cs"/>
              </a:rPr>
              <a:t>8.8.4 -- Module 8: Cisco Platforms and Development Quiz</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141</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142</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8 </a:t>
            </a:r>
            <a:r>
              <a:rPr lang="en-GB" dirty="0"/>
              <a:t>–</a:t>
            </a:r>
            <a:r>
              <a:rPr lang="en-US" sz="1200" b="0" dirty="0"/>
              <a:t> </a:t>
            </a:r>
            <a:r>
              <a:rPr lang="en-IN" sz="1200" b="0" i="0" kern="1200" dirty="0">
                <a:solidFill>
                  <a:schemeClr val="tx1"/>
                </a:solidFill>
                <a:effectLst/>
                <a:latin typeface="+mn-lt"/>
                <a:ea typeface="+mn-ea"/>
                <a:cs typeface="+mn-cs"/>
              </a:rPr>
              <a:t>Cisco Platforms and Development</a:t>
            </a:r>
          </a:p>
          <a:p>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143</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8 </a:t>
            </a:r>
            <a:r>
              <a:rPr lang="en-GB" dirty="0"/>
              <a:t>–</a:t>
            </a:r>
            <a:r>
              <a:rPr lang="en-US" sz="1200" b="0" dirty="0"/>
              <a:t> </a:t>
            </a:r>
            <a:r>
              <a:rPr lang="en-IN" sz="1200" b="0" i="0" kern="1200" dirty="0">
                <a:solidFill>
                  <a:schemeClr val="tx1"/>
                </a:solidFill>
                <a:effectLst/>
                <a:latin typeface="+mn-lt"/>
                <a:ea typeface="+mn-ea"/>
                <a:cs typeface="+mn-cs"/>
              </a:rPr>
              <a:t>Cisco Platforms and Development</a:t>
            </a:r>
          </a:p>
          <a:p>
            <a:r>
              <a:rPr lang="en-US" dirty="0">
                <a:latin typeface="Arial" charset="0"/>
              </a:rPr>
              <a:t>New Terms and Commands</a:t>
            </a:r>
            <a:endParaRPr lang="en-US" dirty="0"/>
          </a:p>
        </p:txBody>
      </p:sp>
    </p:spTree>
    <p:extLst>
      <p:ext uri="{BB962C8B-B14F-4D97-AF65-F5344CB8AC3E}">
        <p14:creationId xmlns:p14="http://schemas.microsoft.com/office/powerpoint/2010/main" val="427354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Source:</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8 – Cisco Platforms and Development</a:t>
            </a:r>
          </a:p>
          <a:p>
            <a:pPr>
              <a:lnSpc>
                <a:spcPct val="80000"/>
              </a:lnSpc>
              <a:buFontTx/>
              <a:buNone/>
            </a:pPr>
            <a:r>
              <a:rPr lang="en-US" sz="1200" kern="1200" dirty="0">
                <a:solidFill>
                  <a:schemeClr val="tx1"/>
                </a:solidFill>
                <a:latin typeface="Arial" charset="0"/>
                <a:ea typeface="ＭＳ Ｐゴシック" charset="0"/>
                <a:cs typeface="ＭＳ Ｐゴシック" charset="0"/>
              </a:rPr>
              <a:t>8.3 – </a:t>
            </a:r>
            <a:r>
              <a:rPr lang="en-GB" sz="1200" kern="1200" dirty="0">
                <a:solidFill>
                  <a:schemeClr val="tx1"/>
                </a:solidFill>
                <a:latin typeface="Arial" charset="0"/>
                <a:ea typeface="ＭＳ Ｐゴシック" charset="0"/>
                <a:cs typeface="ＭＳ Ｐゴシック" charset="0"/>
              </a:rPr>
              <a:t>Understanding Network Programmability and Device Models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IN" sz="1200" kern="1200" baseline="0" dirty="0">
              <a:solidFill>
                <a:schemeClr val="tx1"/>
              </a:solidFill>
              <a:latin typeface="Arial" charset="0"/>
              <a:ea typeface="ＭＳ Ｐゴシック" charset="0"/>
              <a:cs typeface="ＭＳ Ｐゴシック" charset="0"/>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sz="1000" b="0" dirty="0">
                <a:solidFill>
                  <a:srgbClr val="FF0000"/>
                </a:solidFill>
              </a:rPr>
              <a:t>25</a:t>
            </a:r>
            <a:r>
              <a:rPr lang="en-US" sz="1000" dirty="0">
                <a:solidFill>
                  <a:srgbClr val="FF0000"/>
                </a:solidFill>
              </a:rPr>
              <a:t> mi</a:t>
            </a:r>
            <a:r>
              <a:rPr lang="en-US" sz="1000" dirty="0"/>
              <a:t>n</a:t>
            </a:r>
          </a:p>
          <a:p>
            <a:pPr marL="171450" lvl="0" indent="-171450">
              <a:buFont typeface="Arial" panose="020B0604020202020204" pitchFamily="34" charset="0"/>
              <a:buChar char="•"/>
            </a:pPr>
            <a:r>
              <a:rPr lang="en-US" sz="1050" b="1" dirty="0"/>
              <a:t>Instructor Notes: </a:t>
            </a:r>
          </a:p>
          <a:p>
            <a:pPr marL="628650" lvl="1" indent="-171450">
              <a:buFont typeface="Arial" panose="020B0604020202020204" pitchFamily="34" charset="0"/>
              <a:buChar char="•"/>
            </a:pPr>
            <a:r>
              <a:rPr lang="en-US" sz="1050" b="0" dirty="0"/>
              <a:t>Explain</a:t>
            </a:r>
            <a:r>
              <a:rPr lang="en-US" sz="1050" b="0" baseline="0" dirty="0"/>
              <a:t> what is model-driven programmability</a:t>
            </a:r>
          </a:p>
          <a:p>
            <a:pPr marL="628650" lvl="1" indent="-171450">
              <a:buFont typeface="Arial" panose="020B0604020202020204" pitchFamily="34" charset="0"/>
              <a:buChar char="•"/>
            </a:pPr>
            <a:r>
              <a:rPr lang="en-US" sz="1050" b="0" baseline="0" dirty="0"/>
              <a:t>Define YANG</a:t>
            </a:r>
          </a:p>
          <a:p>
            <a:pPr marL="628650" lvl="1" indent="-171450">
              <a:buFont typeface="Arial" panose="020B0604020202020204" pitchFamily="34" charset="0"/>
              <a:buChar char="•"/>
            </a:pPr>
            <a:r>
              <a:rPr lang="en-US" sz="1050" b="0" baseline="0" dirty="0"/>
              <a:t>Define NETCONF</a:t>
            </a:r>
          </a:p>
          <a:p>
            <a:pPr marL="628650" lvl="1" indent="-171450">
              <a:buFont typeface="Arial" panose="020B0604020202020204" pitchFamily="34" charset="0"/>
              <a:buChar char="•"/>
            </a:pPr>
            <a:r>
              <a:rPr lang="en-US" sz="1050" b="0" baseline="0" dirty="0"/>
              <a:t>Differentiate between NETCONF and SNMP</a:t>
            </a:r>
          </a:p>
          <a:p>
            <a:pPr marL="628650" lvl="1" indent="-171450">
              <a:buFont typeface="Arial" panose="020B0604020202020204" pitchFamily="34" charset="0"/>
              <a:buChar char="•"/>
            </a:pPr>
            <a:r>
              <a:rPr lang="en-US" sz="1050" b="0" baseline="0" dirty="0"/>
              <a:t>Discuss RESTCONF</a:t>
            </a:r>
          </a:p>
          <a:p>
            <a:pPr marL="628650" lvl="1" indent="-171450">
              <a:buFont typeface="Arial" panose="020B0604020202020204" pitchFamily="34" charset="0"/>
              <a:buChar char="•"/>
            </a:pPr>
            <a:r>
              <a:rPr lang="en-US" sz="1050" b="0" baseline="0" dirty="0"/>
              <a:t>At the end of the topic, enquire how the learners have performed in the lab sessions.</a:t>
            </a:r>
            <a:endParaRPr lang="en-US" sz="1200" b="1" dirty="0"/>
          </a:p>
          <a:p>
            <a:pPr marL="171450" lvl="0" indent="-171450">
              <a:buFont typeface="Arial" panose="020B0604020202020204" pitchFamily="34" charset="0"/>
              <a:buChar char="•"/>
            </a:pPr>
            <a:r>
              <a:rPr lang="en-US" sz="1200" b="1" dirty="0"/>
              <a:t>Key Points: </a:t>
            </a:r>
            <a:r>
              <a:rPr lang="en-IN" sz="1000" b="0" i="0" kern="1200" baseline="0" dirty="0">
                <a:solidFill>
                  <a:schemeClr val="tx1"/>
                </a:solidFill>
                <a:latin typeface="+mn-lt"/>
                <a:ea typeface="+mn-ea"/>
                <a:cs typeface="+mn-cs"/>
              </a:rPr>
              <a:t>YANG, NETCONF, RESTCONF</a:t>
            </a:r>
            <a:endParaRPr lang="en-US" sz="1200" kern="1200" baseline="0" dirty="0">
              <a:solidFill>
                <a:schemeClr val="tx1"/>
              </a:solidFill>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pPr/>
              <a:t>16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8.3.1 - </a:t>
            </a:r>
            <a:r>
              <a:rPr lang="en-US" sz="1200" b="0" i="0" kern="1200" dirty="0">
                <a:solidFill>
                  <a:schemeClr val="tx1"/>
                </a:solidFill>
                <a:latin typeface="+mn-lt"/>
                <a:ea typeface="+mn-ea"/>
                <a:cs typeface="+mn-cs"/>
              </a:rPr>
              <a:t>What is Model-Driven Programmability?</a:t>
            </a:r>
          </a:p>
        </p:txBody>
      </p:sp>
    </p:spTree>
    <p:extLst>
      <p:ext uri="{BB962C8B-B14F-4D97-AF65-F5344CB8AC3E}">
        <p14:creationId xmlns:p14="http://schemas.microsoft.com/office/powerpoint/2010/main" val="342755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8.3.2 - </a:t>
            </a:r>
            <a:r>
              <a:rPr lang="en-US" sz="1200" b="0" i="0" kern="1200" dirty="0">
                <a:solidFill>
                  <a:schemeClr val="tx1"/>
                </a:solidFill>
                <a:latin typeface="+mn-lt"/>
                <a:ea typeface="+mn-ea"/>
                <a:cs typeface="+mn-cs"/>
              </a:rPr>
              <a:t>What is YANG?</a:t>
            </a:r>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8.3.2 - </a:t>
            </a:r>
            <a:r>
              <a:rPr lang="en-US" sz="1200" b="0" i="0" kern="1200" dirty="0">
                <a:solidFill>
                  <a:schemeClr val="tx1"/>
                </a:solidFill>
                <a:latin typeface="+mn-lt"/>
                <a:ea typeface="+mn-ea"/>
                <a:cs typeface="+mn-cs"/>
              </a:rPr>
              <a:t>What is YANG?</a:t>
            </a:r>
          </a:p>
        </p:txBody>
      </p:sp>
    </p:spTree>
    <p:extLst>
      <p:ext uri="{BB962C8B-B14F-4D97-AF65-F5344CB8AC3E}">
        <p14:creationId xmlns:p14="http://schemas.microsoft.com/office/powerpoint/2010/main" val="2946652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8.3.2 - </a:t>
            </a:r>
            <a:r>
              <a:rPr lang="en-US" sz="1200" b="0" i="0" kern="1200" dirty="0">
                <a:solidFill>
                  <a:schemeClr val="tx1"/>
                </a:solidFill>
                <a:latin typeface="+mn-lt"/>
                <a:ea typeface="+mn-ea"/>
                <a:cs typeface="+mn-cs"/>
              </a:rPr>
              <a:t>What is YANG?</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42755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8.3.3 - </a:t>
            </a:r>
            <a:r>
              <a:rPr lang="en-US" sz="1200" b="0" i="0" kern="1200" dirty="0">
                <a:solidFill>
                  <a:schemeClr val="tx1"/>
                </a:solidFill>
                <a:latin typeface="+mn-lt"/>
                <a:ea typeface="+mn-ea"/>
                <a:cs typeface="+mn-cs"/>
              </a:rPr>
              <a:t>What is NETCONF?</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4275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8.3.3 - </a:t>
            </a:r>
            <a:r>
              <a:rPr lang="en-US" sz="1200" b="0" i="0" kern="1200" dirty="0">
                <a:solidFill>
                  <a:schemeClr val="tx1"/>
                </a:solidFill>
                <a:latin typeface="+mn-lt"/>
                <a:ea typeface="+mn-ea"/>
                <a:cs typeface="+mn-cs"/>
              </a:rPr>
              <a:t>What is NETCONF?</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42755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8.3.3 - </a:t>
            </a:r>
            <a:r>
              <a:rPr lang="en-US" sz="1200" b="0" i="0" kern="1200" dirty="0">
                <a:solidFill>
                  <a:schemeClr val="tx1"/>
                </a:solidFill>
                <a:latin typeface="+mn-lt"/>
                <a:ea typeface="+mn-ea"/>
                <a:cs typeface="+mn-cs"/>
              </a:rPr>
              <a:t>What is NETCONF?</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427554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8.3.4 - </a:t>
            </a:r>
            <a:r>
              <a:rPr lang="en-US" sz="1200" b="0" i="0" kern="1200" dirty="0">
                <a:solidFill>
                  <a:schemeClr val="tx1"/>
                </a:solidFill>
                <a:latin typeface="+mn-lt"/>
                <a:ea typeface="+mn-ea"/>
                <a:cs typeface="+mn-cs"/>
              </a:rPr>
              <a:t>What is RESTCONF?</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4275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8.3.4 - </a:t>
            </a:r>
            <a:r>
              <a:rPr lang="en-US" sz="1200" b="0" i="0" kern="1200" dirty="0">
                <a:solidFill>
                  <a:schemeClr val="tx1"/>
                </a:solidFill>
                <a:latin typeface="+mn-lt"/>
                <a:ea typeface="+mn-ea"/>
                <a:cs typeface="+mn-cs"/>
              </a:rPr>
              <a:t>What is RESTCONF?</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341313" lvl="1" indent="-171450">
              <a:buFont typeface="Arial" panose="020B0604020202020204" pitchFamily="34" charset="0"/>
              <a:buNone/>
            </a:pPr>
            <a:endParaRPr lang="en-IN" sz="1050" b="0" baseline="0" dirty="0">
              <a:solidFill>
                <a:prstClr val="black"/>
              </a:solidFill>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42755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8.3.4 - </a:t>
            </a:r>
            <a:r>
              <a:rPr lang="en-US" sz="1200" b="0" i="0" kern="1200" dirty="0">
                <a:solidFill>
                  <a:schemeClr val="tx1"/>
                </a:solidFill>
                <a:latin typeface="+mn-lt"/>
                <a:ea typeface="+mn-ea"/>
                <a:cs typeface="+mn-cs"/>
              </a:rPr>
              <a:t>What is RESTCONF?</a:t>
            </a:r>
          </a:p>
          <a:p>
            <a:pPr marL="341313" lvl="1" indent="-171450">
              <a:buFont typeface="Arial" panose="020B0604020202020204" pitchFamily="34" charset="0"/>
              <a:buNone/>
            </a:pPr>
            <a:endParaRPr lang="en-IN" sz="1050" b="0" baseline="0" dirty="0">
              <a:solidFill>
                <a:prstClr val="black"/>
              </a:solidFill>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1663772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8.3.5</a:t>
            </a:r>
            <a:r>
              <a:rPr lang="en-US" sz="1200" kern="1200" baseline="0" dirty="0">
                <a:solidFill>
                  <a:schemeClr val="tx1"/>
                </a:solidFill>
                <a:latin typeface="Arial" charset="0"/>
                <a:ea typeface="ＭＳ Ｐゴシック" charset="0"/>
                <a:cs typeface="ＭＳ Ｐゴシック" charset="0"/>
              </a:rPr>
              <a:t> - </a:t>
            </a:r>
            <a:r>
              <a:rPr lang="en-GB" sz="1200" kern="1200" dirty="0">
                <a:solidFill>
                  <a:schemeClr val="tx1"/>
                </a:solidFill>
                <a:latin typeface="Arial" charset="0"/>
                <a:ea typeface="ＭＳ Ｐゴシック" charset="0"/>
                <a:cs typeface="ＭＳ Ｐゴシック" charset="0"/>
              </a:rPr>
              <a:t>Lab - </a:t>
            </a:r>
            <a:r>
              <a:rPr lang="en-US" sz="1200" b="0" i="0" kern="1200" dirty="0">
                <a:solidFill>
                  <a:schemeClr val="tx1"/>
                </a:solidFill>
                <a:latin typeface="+mn-lt"/>
                <a:ea typeface="+mn-ea"/>
                <a:cs typeface="+mn-cs"/>
              </a:rPr>
              <a:t>Explore YANG Models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8.3.6</a:t>
            </a:r>
            <a:r>
              <a:rPr lang="en-US" sz="1200" kern="1200" baseline="0" dirty="0">
                <a:solidFill>
                  <a:schemeClr val="tx1"/>
                </a:solidFill>
                <a:latin typeface="Arial" charset="0"/>
                <a:ea typeface="ＭＳ Ｐゴシック" charset="0"/>
                <a:cs typeface="ＭＳ Ｐゴシック" charset="0"/>
              </a:rPr>
              <a:t> - </a:t>
            </a:r>
            <a:r>
              <a:rPr lang="en-GB" sz="1200" kern="1200" dirty="0">
                <a:solidFill>
                  <a:schemeClr val="tx1"/>
                </a:solidFill>
                <a:latin typeface="Arial" charset="0"/>
                <a:ea typeface="ＭＳ Ｐゴシック" charset="0"/>
                <a:cs typeface="ＭＳ Ｐゴシック" charset="0"/>
              </a:rPr>
              <a:t>Lab - </a:t>
            </a:r>
            <a:r>
              <a:rPr lang="en-GB" sz="1200" b="0" i="0" kern="1200" dirty="0">
                <a:solidFill>
                  <a:schemeClr val="tx1"/>
                </a:solidFill>
                <a:latin typeface="+mn-lt"/>
                <a:ea typeface="+mn-ea"/>
                <a:cs typeface="+mn-cs"/>
              </a:rPr>
              <a:t>Use NETCONF to Access an IOS XE Device</a:t>
            </a:r>
          </a:p>
        </p:txBody>
      </p:sp>
    </p:spTree>
    <p:extLst>
      <p:ext uri="{BB962C8B-B14F-4D97-AF65-F5344CB8AC3E}">
        <p14:creationId xmlns:p14="http://schemas.microsoft.com/office/powerpoint/2010/main" val="342755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 Development</a:t>
            </a:r>
          </a:p>
          <a:p>
            <a:pPr marL="0" marR="0" indent="0" algn="l" defTabSz="457200" rtl="0" eaLnBrk="1" fontAlgn="auto" latinLnBrk="0" hangingPunct="1">
              <a:lnSpc>
                <a:spcPct val="80000"/>
              </a:lnSpc>
              <a:spcBef>
                <a:spcPts val="0"/>
              </a:spcBef>
              <a:spcAft>
                <a:spcPts val="0"/>
              </a:spcAft>
              <a:buClrTx/>
              <a:buSzTx/>
              <a:buFontTx/>
              <a:buNone/>
              <a:tabLst/>
              <a:defRPr/>
            </a:pPr>
            <a:r>
              <a:rPr lang="en-GB" sz="1200" kern="1200" dirty="0">
                <a:solidFill>
                  <a:schemeClr val="tx1"/>
                </a:solidFill>
                <a:latin typeface="Arial" charset="0"/>
                <a:ea typeface="ＭＳ Ｐゴシック" charset="0"/>
                <a:cs typeface="ＭＳ Ｐゴシック" charset="0"/>
              </a:rPr>
              <a:t>8.3 - </a:t>
            </a:r>
            <a:r>
              <a:rPr lang="en-GB" sz="1200" b="0" i="0" kern="1200" dirty="0">
                <a:solidFill>
                  <a:schemeClr val="tx1"/>
                </a:solidFill>
                <a:latin typeface="+mn-lt"/>
                <a:ea typeface="+mn-ea"/>
                <a:cs typeface="+mn-cs"/>
              </a:rPr>
              <a:t>Understanding Network Programmability and Device Models</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8.3.7</a:t>
            </a:r>
            <a:r>
              <a:rPr lang="en-US" sz="1200" kern="1200" baseline="0" dirty="0">
                <a:solidFill>
                  <a:schemeClr val="tx1"/>
                </a:solidFill>
                <a:latin typeface="Arial" charset="0"/>
                <a:ea typeface="ＭＳ Ｐゴシック" charset="0"/>
                <a:cs typeface="ＭＳ Ｐゴシック" charset="0"/>
              </a:rPr>
              <a:t> - </a:t>
            </a:r>
            <a:r>
              <a:rPr lang="en-GB" sz="1200" kern="1200" dirty="0">
                <a:solidFill>
                  <a:schemeClr val="tx1"/>
                </a:solidFill>
                <a:latin typeface="Arial" charset="0"/>
                <a:ea typeface="ＭＳ Ｐゴシック" charset="0"/>
                <a:cs typeface="ＭＳ Ｐゴシック" charset="0"/>
              </a:rPr>
              <a:t>Lab - </a:t>
            </a:r>
            <a:r>
              <a:rPr lang="en-GB" sz="1200" b="0" i="0" kern="1200" dirty="0">
                <a:solidFill>
                  <a:schemeClr val="tx1"/>
                </a:solidFill>
                <a:latin typeface="+mn-lt"/>
                <a:ea typeface="+mn-ea"/>
                <a:cs typeface="+mn-cs"/>
              </a:rPr>
              <a:t>Use NETCONF to Access an IOS XE Device</a:t>
            </a:r>
          </a:p>
        </p:txBody>
      </p:sp>
    </p:spTree>
    <p:extLst>
      <p:ext uri="{BB962C8B-B14F-4D97-AF65-F5344CB8AC3E}">
        <p14:creationId xmlns:p14="http://schemas.microsoft.com/office/powerpoint/2010/main" val="342755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Source:</a:t>
            </a:r>
          </a:p>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b="0" dirty="0">
                <a:solidFill>
                  <a:srgbClr val="FF0000"/>
                </a:solidFill>
              </a:rPr>
              <a:t>45</a:t>
            </a:r>
            <a:r>
              <a:rPr lang="en-US" b="0" baseline="0" dirty="0">
                <a:solidFill>
                  <a:srgbClr val="FF0000"/>
                </a:solidFill>
              </a:rPr>
              <a:t> mins</a:t>
            </a:r>
            <a:endParaRPr lang="en-US" sz="1000" b="0" dirty="0"/>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baseline="0" dirty="0"/>
              <a:t>Introduce the topic ‘</a:t>
            </a:r>
            <a:r>
              <a:rPr lang="en-US" sz="1000" dirty="0"/>
              <a:t>Cisco </a:t>
            </a:r>
            <a:r>
              <a:rPr lang="en-GB" sz="1000" kern="1200" dirty="0">
                <a:solidFill>
                  <a:schemeClr val="tx1"/>
                </a:solidFill>
                <a:latin typeface="Arial" charset="0"/>
                <a:ea typeface="ＭＳ Ｐゴシック" charset="0"/>
                <a:cs typeface="ＭＳ Ｐゴシック" charset="0"/>
              </a:rPr>
              <a:t>Network Management’</a:t>
            </a:r>
            <a:r>
              <a:rPr lang="en-GB" sz="1000" kern="1200" baseline="0" dirty="0">
                <a:solidFill>
                  <a:schemeClr val="tx1"/>
                </a:solidFill>
                <a:latin typeface="Arial" charset="0"/>
                <a:ea typeface="ＭＳ Ｐゴシック" charset="0"/>
                <a:cs typeface="ＭＳ Ｐゴシック" charset="0"/>
              </a:rPr>
              <a:t>.</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latin typeface="+mn-lt"/>
                <a:ea typeface="+mn-ea"/>
                <a:cs typeface="+mn-cs"/>
              </a:rPr>
              <a:t>Describe</a:t>
            </a:r>
            <a:r>
              <a:rPr lang="en-US" sz="1000" b="0" i="0" kern="1200" baseline="0" dirty="0">
                <a:solidFill>
                  <a:schemeClr val="tx1"/>
                </a:solidFill>
                <a:latin typeface="+mn-lt"/>
                <a:ea typeface="+mn-ea"/>
                <a:cs typeface="+mn-cs"/>
              </a:rPr>
              <a:t> network automation.</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baseline="0" dirty="0">
                <a:solidFill>
                  <a:schemeClr val="tx1"/>
                </a:solidFill>
                <a:latin typeface="+mn-lt"/>
                <a:ea typeface="+mn-ea"/>
                <a:cs typeface="+mn-cs"/>
              </a:rPr>
              <a:t>Discuss the different Network Management Platforms offered by Cisco.</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b="0" i="0" kern="1200" dirty="0">
                <a:solidFill>
                  <a:schemeClr val="tx1"/>
                </a:solidFill>
                <a:effectLst/>
                <a:latin typeface="+mn-lt"/>
                <a:ea typeface="+mn-ea"/>
                <a:cs typeface="+mn-cs"/>
              </a:rPr>
              <a:t>Network Management Platforms, Cisco IOS XE, Cisco SD-WAN, Cisco NSO, Cisco NX-OS Platform, Cisco ACI Cobra, Cisco DNA Center, Cisco Meraki, Cisco NSO</a:t>
            </a:r>
            <a:r>
              <a:rPr lang="en-US" sz="1200" b="0" i="0" kern="1200" baseline="0" dirty="0">
                <a:solidFill>
                  <a:schemeClr val="tx1"/>
                </a:solidFill>
                <a:effectLst/>
                <a:latin typeface="+mn-lt"/>
                <a:ea typeface="+mn-ea"/>
                <a:cs typeface="+mn-cs"/>
              </a:rPr>
              <a:t> Services</a:t>
            </a:r>
            <a:endParaRPr lang="en-US" sz="1200" b="0" i="0"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8.4.1 - </a:t>
            </a:r>
            <a:r>
              <a:rPr lang="en-US" sz="1200" b="0" i="0" kern="1200" dirty="0">
                <a:solidFill>
                  <a:schemeClr val="tx1"/>
                </a:solidFill>
                <a:latin typeface="+mn-lt"/>
                <a:ea typeface="+mn-ea"/>
                <a:cs typeface="+mn-cs"/>
              </a:rPr>
              <a:t>Network Management Platforms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8.4.2 - </a:t>
            </a:r>
            <a:r>
              <a:rPr lang="en-US" sz="1200" b="0" i="0" kern="1200" dirty="0">
                <a:solidFill>
                  <a:schemeClr val="tx1"/>
                </a:solidFill>
                <a:latin typeface="+mn-lt"/>
                <a:ea typeface="+mn-ea"/>
                <a:cs typeface="+mn-cs"/>
              </a:rPr>
              <a:t>Cisco IOS XE</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8.4.2 - </a:t>
            </a:r>
            <a:r>
              <a:rPr lang="en-US" sz="1200" b="0" i="0" kern="1200" dirty="0">
                <a:solidFill>
                  <a:schemeClr val="tx1"/>
                </a:solidFill>
                <a:latin typeface="+mn-lt"/>
                <a:ea typeface="+mn-ea"/>
                <a:cs typeface="+mn-cs"/>
              </a:rPr>
              <a:t>Cisco IOS XE</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8.4.2 - </a:t>
            </a:r>
            <a:r>
              <a:rPr lang="en-US" sz="1200" b="0" i="0" kern="1200" dirty="0">
                <a:solidFill>
                  <a:schemeClr val="tx1"/>
                </a:solidFill>
                <a:latin typeface="+mn-lt"/>
                <a:ea typeface="+mn-ea"/>
                <a:cs typeface="+mn-cs"/>
              </a:rPr>
              <a:t>Cisco IOS XE</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DNA Center</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DNA Center - Intent API</a:t>
            </a: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DNA Center - Intent API</a:t>
            </a: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r>
              <a:rPr lang="en-US" sz="1200" kern="1200" dirty="0">
                <a:solidFill>
                  <a:schemeClr val="tx1"/>
                </a:solidFill>
                <a:latin typeface="Arial" charset="0"/>
                <a:ea typeface="ＭＳ Ｐゴシック" charset="0"/>
                <a:cs typeface="ＭＳ Ｐゴシック" charset="0"/>
              </a:rPr>
              <a:t>8.4.5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GB" sz="1200" b="0" i="0" kern="1200" dirty="0">
                <a:solidFill>
                  <a:schemeClr val="tx1"/>
                </a:solidFill>
                <a:latin typeface="+mn-lt"/>
                <a:ea typeface="+mn-ea"/>
                <a:cs typeface="+mn-cs"/>
              </a:rPr>
              <a:t>Cisco DNA Center – Create (POST) - Update (PUT)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8.4.6</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GB" sz="1200" b="0" i="0" kern="1200" dirty="0">
                <a:solidFill>
                  <a:schemeClr val="tx1"/>
                </a:solidFill>
                <a:latin typeface="+mn-lt"/>
                <a:ea typeface="+mn-ea"/>
                <a:cs typeface="+mn-cs"/>
              </a:rPr>
              <a:t>Video – Access Cisco DNA Center Using REST APIs in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r>
              <a:rPr lang="en-US" sz="1200" kern="1200" dirty="0">
                <a:solidFill>
                  <a:schemeClr val="tx1"/>
                </a:solidFill>
                <a:latin typeface="Arial" charset="0"/>
                <a:ea typeface="ＭＳ Ｐゴシック" charset="0"/>
                <a:cs typeface="ＭＳ Ｐゴシック" charset="0"/>
              </a:rPr>
              <a:t>8.4.7- </a:t>
            </a:r>
            <a:r>
              <a:rPr lang="en-GB" sz="1200" b="0" i="0" kern="1200" dirty="0">
                <a:solidFill>
                  <a:schemeClr val="tx1"/>
                </a:solidFill>
                <a:latin typeface="+mn-lt"/>
                <a:ea typeface="+mn-ea"/>
                <a:cs typeface="+mn-cs"/>
              </a:rPr>
              <a:t>Cisco ACI</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 </a:t>
            </a:r>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r>
              <a:rPr lang="en-US" sz="1200" kern="1200" dirty="0">
                <a:solidFill>
                  <a:schemeClr val="tx1"/>
                </a:solidFill>
                <a:latin typeface="Arial" charset="0"/>
                <a:ea typeface="ＭＳ Ｐゴシック" charset="0"/>
                <a:cs typeface="ＭＳ Ｐゴシック" charset="0"/>
              </a:rPr>
              <a:t>8.4.7- </a:t>
            </a:r>
            <a:r>
              <a:rPr lang="en-GB" sz="1200" b="0" i="0" kern="1200" dirty="0">
                <a:solidFill>
                  <a:schemeClr val="tx1"/>
                </a:solidFill>
                <a:latin typeface="+mn-lt"/>
                <a:ea typeface="+mn-ea"/>
                <a:cs typeface="+mn-cs"/>
              </a:rPr>
              <a:t>Cisco ACI</a:t>
            </a:r>
          </a:p>
          <a:p>
            <a:endParaRPr lang="en-GB" sz="1200" b="0" i="0" kern="1200" dirty="0">
              <a:solidFill>
                <a:schemeClr val="tx1"/>
              </a:solidFill>
              <a:latin typeface="+mn-lt"/>
              <a:ea typeface="+mn-ea"/>
              <a:cs typeface="+mn-cs"/>
            </a:endParaRP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IN" sz="1000" dirty="0"/>
              <a:t>Visit the website for</a:t>
            </a:r>
            <a:r>
              <a:rPr lang="en-IN" sz="1000" baseline="0" dirty="0"/>
              <a:t> </a:t>
            </a:r>
            <a:r>
              <a:rPr lang="en-IN" sz="1000" dirty="0"/>
              <a:t>Cobra installation</a:t>
            </a:r>
            <a:r>
              <a:rPr lang="en-IN" sz="1000" baseline="0" dirty="0"/>
              <a:t> Documentation</a:t>
            </a:r>
            <a:endParaRPr lang="en-IN" sz="1000" dirty="0"/>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8.4.7</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ACI</a:t>
            </a: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8.4.8</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GB" sz="1200" b="0" i="0" kern="1200" dirty="0">
                <a:solidFill>
                  <a:schemeClr val="tx1"/>
                </a:solidFill>
                <a:latin typeface="+mn-lt"/>
                <a:ea typeface="+mn-ea"/>
                <a:cs typeface="+mn-cs"/>
              </a:rPr>
              <a:t>Cisco ACI - </a:t>
            </a:r>
            <a:r>
              <a:rPr lang="en-US" sz="1200" b="0" i="0" kern="1200" dirty="0">
                <a:solidFill>
                  <a:schemeClr val="tx1"/>
                </a:solidFill>
                <a:latin typeface="+mn-lt"/>
                <a:ea typeface="+mn-ea"/>
                <a:cs typeface="+mn-cs"/>
              </a:rPr>
              <a:t>Ansible Modules</a:t>
            </a:r>
          </a:p>
          <a:p>
            <a:endParaRPr lang="en-GB" sz="1200" b="0" i="0" kern="1200" dirty="0">
              <a:solidFill>
                <a:schemeClr val="tx1"/>
              </a:solidFill>
              <a:latin typeface="+mn-lt"/>
              <a:ea typeface="+mn-ea"/>
              <a:cs typeface="+mn-cs"/>
            </a:endParaRPr>
          </a:p>
          <a:p>
            <a:endParaRPr lang="en-GB" sz="1200" b="0" i="0" kern="1200" dirty="0">
              <a:solidFill>
                <a:schemeClr val="tx1"/>
              </a:solidFill>
              <a:latin typeface="+mn-lt"/>
              <a:ea typeface="+mn-ea"/>
              <a:cs typeface="+mn-cs"/>
            </a:endParaRP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IN" sz="1000" dirty="0"/>
              <a:t>Visit the website for</a:t>
            </a:r>
            <a:r>
              <a:rPr lang="en-IN" sz="1000" baseline="0" dirty="0"/>
              <a:t> </a:t>
            </a:r>
            <a:r>
              <a:rPr lang="en-IN" sz="1000" dirty="0"/>
              <a:t>Cobra installation</a:t>
            </a:r>
            <a:r>
              <a:rPr lang="en-IN" sz="1000" baseline="0" dirty="0"/>
              <a:t> Documentation</a:t>
            </a:r>
            <a:endParaRPr lang="en-IN" sz="1000" dirty="0"/>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8.4.8</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GB" sz="1200" b="0" i="0" kern="1200" dirty="0">
                <a:solidFill>
                  <a:schemeClr val="tx1"/>
                </a:solidFill>
                <a:latin typeface="+mn-lt"/>
                <a:ea typeface="+mn-ea"/>
                <a:cs typeface="+mn-cs"/>
              </a:rPr>
              <a:t>Cisco ACI - </a:t>
            </a:r>
            <a:r>
              <a:rPr lang="en-US" sz="1200" b="0" i="0" kern="1200" dirty="0">
                <a:solidFill>
                  <a:schemeClr val="tx1"/>
                </a:solidFill>
                <a:latin typeface="+mn-lt"/>
                <a:ea typeface="+mn-ea"/>
                <a:cs typeface="+mn-cs"/>
              </a:rPr>
              <a:t>Ansible Modules</a:t>
            </a:r>
          </a:p>
          <a:p>
            <a:endParaRPr lang="en-GB" sz="1200" b="0" i="0" kern="1200" dirty="0">
              <a:solidFill>
                <a:schemeClr val="tx1"/>
              </a:solidFill>
              <a:latin typeface="+mn-lt"/>
              <a:ea typeface="+mn-ea"/>
              <a:cs typeface="+mn-cs"/>
            </a:endParaRPr>
          </a:p>
          <a:p>
            <a:endParaRPr lang="en-GB" sz="1200" b="0" i="0" kern="1200" dirty="0">
              <a:solidFill>
                <a:schemeClr val="tx1"/>
              </a:solidFill>
              <a:latin typeface="+mn-lt"/>
              <a:ea typeface="+mn-ea"/>
              <a:cs typeface="+mn-cs"/>
            </a:endParaRP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IN" sz="1000" dirty="0"/>
              <a:t>Visit the website for</a:t>
            </a:r>
            <a:r>
              <a:rPr lang="en-IN" sz="1000" baseline="0" dirty="0"/>
              <a:t> </a:t>
            </a:r>
            <a:r>
              <a:rPr lang="en-IN" sz="1000" dirty="0"/>
              <a:t>Cobra installation</a:t>
            </a:r>
            <a:r>
              <a:rPr lang="en-IN" sz="1000" baseline="0" dirty="0"/>
              <a:t> Documentation</a:t>
            </a:r>
            <a:endParaRPr lang="en-IN" sz="1000" dirty="0"/>
          </a:p>
          <a:p>
            <a:endParaRPr lang="en-GB"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610777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8.4.9</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ACI URL Format</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8.4.9</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ACI URL Format</a:t>
            </a: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8.4.10</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ACI Cobra</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8.4.11</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GB" sz="1200" b="0" i="0" kern="1200" dirty="0">
                <a:solidFill>
                  <a:schemeClr val="tx1"/>
                </a:solidFill>
                <a:latin typeface="+mn-lt"/>
                <a:ea typeface="+mn-ea"/>
                <a:cs typeface="+mn-cs"/>
              </a:rPr>
              <a:t>Video – Access a Cisco APIC Using REST APIs in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215690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Meraki</a:t>
            </a: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Meraki</a:t>
            </a: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6</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Meraki</a:t>
            </a: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4244456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Meraki</a:t>
            </a: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550604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Meraki Location Scanning API</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5329283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GB" sz="1200" b="0" i="0" kern="1200" dirty="0">
                <a:solidFill>
                  <a:schemeClr val="tx1"/>
                </a:solidFill>
                <a:latin typeface="+mn-lt"/>
                <a:ea typeface="+mn-ea"/>
                <a:cs typeface="+mn-cs"/>
              </a:rPr>
              <a:t>Video – Access Meraki Dashboard Using REST APIs in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NX-OS Platform</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NX-OS Platform</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NX-OS Platform</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NX-OS Platform</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368254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8.4.16</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8.4.16</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8.4.16</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8.4.16</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3931709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8.4.16</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NSO</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411045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8.4.17</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NSO Services</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1536805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8.4.17</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NSO Services</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958822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8.4.18</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GB" sz="1200" b="0" i="0" kern="1200" dirty="0">
                <a:solidFill>
                  <a:schemeClr val="tx1"/>
                </a:solidFill>
                <a:latin typeface="+mn-lt"/>
                <a:ea typeface="+mn-ea"/>
                <a:cs typeface="+mn-cs"/>
              </a:rPr>
              <a:t>Video – Access Cisco NSO Using REST APIs in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8.4.19</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SD WAN</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8.4.19</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SD WAN</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8.4.19</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b="0" i="0" kern="1200" dirty="0">
                <a:solidFill>
                  <a:schemeClr val="tx1"/>
                </a:solidFill>
                <a:latin typeface="+mn-lt"/>
                <a:ea typeface="+mn-ea"/>
                <a:cs typeface="+mn-cs"/>
              </a:rPr>
              <a:t>Cisco SD WAN</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r>
              <a:rPr lang="en-IN" sz="1200" b="1" i="0" kern="1200" dirty="0">
                <a:solidFill>
                  <a:schemeClr val="tx1"/>
                </a:solidFill>
                <a:latin typeface="+mn-lt"/>
                <a:ea typeface="+mn-ea"/>
                <a:cs typeface="+mn-cs"/>
              </a:rPr>
              <a:t>Instructor</a:t>
            </a:r>
            <a:r>
              <a:rPr lang="en-IN" sz="1200" b="1" i="0" kern="1200" baseline="0" dirty="0">
                <a:solidFill>
                  <a:schemeClr val="tx1"/>
                </a:solidFill>
                <a:latin typeface="+mn-lt"/>
                <a:ea typeface="+mn-ea"/>
                <a:cs typeface="+mn-cs"/>
              </a:rPr>
              <a:t>  </a:t>
            </a:r>
            <a:r>
              <a:rPr lang="en-IN" sz="1200" b="1" i="0" kern="1200" dirty="0">
                <a:solidFill>
                  <a:schemeClr val="tx1"/>
                </a:solidFill>
                <a:latin typeface="+mn-lt"/>
                <a:ea typeface="+mn-ea"/>
                <a:cs typeface="+mn-cs"/>
              </a:rPr>
              <a:t>Notes:</a:t>
            </a:r>
          </a:p>
          <a:p>
            <a:pPr marL="0" marR="0" indent="0" algn="l" defTabSz="457200" rtl="0" eaLnBrk="1" fontAlgn="auto" latinLnBrk="0" hangingPunct="1">
              <a:lnSpc>
                <a:spcPct val="80000"/>
              </a:lnSpc>
              <a:spcBef>
                <a:spcPts val="0"/>
              </a:spcBef>
              <a:spcAft>
                <a:spcPts val="0"/>
              </a:spcAft>
              <a:buClrTx/>
              <a:buSzTx/>
              <a:buFont typeface="Arial" pitchFamily="34" charset="0"/>
              <a:buChar char="•"/>
              <a:tabLst/>
              <a:defRPr/>
            </a:pPr>
            <a:r>
              <a:rPr lang="en-IN" sz="1200" b="0" i="0" kern="1200" dirty="0">
                <a:solidFill>
                  <a:schemeClr val="tx1"/>
                </a:solidFill>
                <a:latin typeface="+mn-lt"/>
                <a:ea typeface="+mn-ea"/>
                <a:cs typeface="+mn-cs"/>
              </a:rPr>
              <a:t> Let</a:t>
            </a:r>
            <a:r>
              <a:rPr lang="en-IN" sz="1200" b="0" i="0" kern="1200" baseline="0" dirty="0">
                <a:solidFill>
                  <a:schemeClr val="tx1"/>
                </a:solidFill>
                <a:latin typeface="+mn-lt"/>
                <a:ea typeface="+mn-ea"/>
                <a:cs typeface="+mn-cs"/>
              </a:rPr>
              <a:t> the class explore the API documentation &gt; </a:t>
            </a:r>
            <a:r>
              <a:rPr lang="en-IN" sz="1800" b="0" i="0" kern="1200" baseline="0" dirty="0">
                <a:solidFill>
                  <a:schemeClr val="tx1"/>
                </a:solidFill>
                <a:effectLst>
                  <a:outerShdw blurRad="38100" dist="38100" dir="2700000" algn="tl">
                    <a:srgbClr val="000000">
                      <a:alpha val="43137"/>
                    </a:srgbClr>
                  </a:outerShdw>
                </a:effectLst>
                <a:latin typeface="Consolas" pitchFamily="49" charset="0"/>
                <a:ea typeface="+mn-ea"/>
                <a:cs typeface="+mn-cs"/>
              </a:rPr>
              <a:t>apidocs</a:t>
            </a:r>
            <a:r>
              <a:rPr lang="en-IN" sz="1200" b="0" i="0" kern="1200" baseline="0" dirty="0">
                <a:solidFill>
                  <a:schemeClr val="tx1"/>
                </a:solidFill>
                <a:latin typeface="+mn-lt"/>
                <a:ea typeface="+mn-ea"/>
                <a:cs typeface="+mn-cs"/>
              </a:rPr>
              <a:t> resource.</a:t>
            </a: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8.4 - </a:t>
            </a:r>
            <a:r>
              <a:rPr lang="en-US" sz="1200" b="0" i="0" kern="1200" dirty="0">
                <a:solidFill>
                  <a:schemeClr val="tx1"/>
                </a:solidFill>
                <a:latin typeface="+mn-lt"/>
                <a:ea typeface="+mn-ea"/>
                <a:cs typeface="+mn-cs"/>
              </a:rPr>
              <a:t>Cisco Network 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8.4.20</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GB" sz="1200" b="0" i="0" kern="1200" dirty="0">
                <a:solidFill>
                  <a:schemeClr val="tx1"/>
                </a:solidFill>
                <a:latin typeface="+mn-lt"/>
                <a:ea typeface="+mn-ea"/>
                <a:cs typeface="+mn-cs"/>
              </a:rPr>
              <a:t>Video – Access Cisco SD-WAN Using REST APIs in Python</a:t>
            </a: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GB"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Source:</a:t>
            </a:r>
          </a:p>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 Management</a:t>
            </a: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sz="1000" dirty="0">
                <a:solidFill>
                  <a:srgbClr val="FF0000"/>
                </a:solidFill>
              </a:rPr>
              <a:t> 25 mi</a:t>
            </a:r>
            <a:r>
              <a:rPr lang="en-US" sz="1000" dirty="0"/>
              <a:t>n</a:t>
            </a:r>
          </a:p>
          <a:p>
            <a:pPr marL="171450" lvl="0" indent="-171450">
              <a:buFont typeface="Arial" panose="020B0604020202020204" pitchFamily="34" charset="0"/>
              <a:buChar char="•"/>
            </a:pPr>
            <a:r>
              <a:rPr lang="en-US" sz="1050" b="1" dirty="0"/>
              <a:t>Instructor Notes: </a:t>
            </a:r>
            <a:endParaRPr lang="en-US" sz="1050" b="0" dirty="0"/>
          </a:p>
          <a:p>
            <a:pPr marL="628650" lvl="1" indent="-171450">
              <a:buFont typeface="Arial" panose="020B0604020202020204" pitchFamily="34" charset="0"/>
              <a:buChar char="•"/>
            </a:pPr>
            <a:r>
              <a:rPr lang="en-IN" sz="1600" dirty="0"/>
              <a:t>Briefly</a:t>
            </a:r>
            <a:r>
              <a:rPr lang="en-IN" sz="1600" baseline="0" dirty="0"/>
              <a:t> explain Cisco UCS Manager</a:t>
            </a:r>
            <a:endParaRPr lang="en-IN" sz="1600" dirty="0"/>
          </a:p>
          <a:p>
            <a:pPr marL="628650" lvl="1" indent="-171450">
              <a:buFont typeface="Arial" panose="020B0604020202020204" pitchFamily="34" charset="0"/>
              <a:buChar char="•"/>
            </a:pPr>
            <a:r>
              <a:rPr lang="en-IN" sz="1600" dirty="0"/>
              <a:t>Describe</a:t>
            </a:r>
            <a:r>
              <a:rPr lang="en-IN" sz="1600" baseline="0" dirty="0"/>
              <a:t> the GUI of </a:t>
            </a:r>
            <a:r>
              <a:rPr lang="en-IN" sz="1600" dirty="0"/>
              <a:t>Cisco UCS Manager</a:t>
            </a:r>
          </a:p>
          <a:p>
            <a:pPr marL="628650" lvl="1" indent="-171450">
              <a:buFont typeface="Arial" panose="020B0604020202020204" pitchFamily="34" charset="0"/>
              <a:buChar char="•"/>
            </a:pPr>
            <a:r>
              <a:rPr lang="en-IN" sz="1600" dirty="0"/>
              <a:t>Explain the </a:t>
            </a:r>
            <a:r>
              <a:rPr lang="fr-FR" sz="1200" b="0" i="0" kern="1200" dirty="0">
                <a:solidFill>
                  <a:schemeClr val="tx1"/>
                </a:solidFill>
                <a:effectLst/>
                <a:latin typeface="+mn-lt"/>
                <a:ea typeface="+mn-ea"/>
                <a:cs typeface="+mn-cs"/>
              </a:rPr>
              <a:t>Cisco UCS Management Information Model.</a:t>
            </a:r>
          </a:p>
          <a:p>
            <a:pPr marL="628650" lvl="1" indent="-171450">
              <a:buFont typeface="Arial" panose="020B0604020202020204" pitchFamily="34" charset="0"/>
              <a:buChar char="•"/>
            </a:pPr>
            <a:r>
              <a:rPr lang="en-IN" sz="1600" dirty="0"/>
              <a:t>Discuss</a:t>
            </a:r>
            <a:r>
              <a:rPr lang="en-IN" sz="1600" baseline="0" dirty="0"/>
              <a:t> </a:t>
            </a:r>
            <a:r>
              <a:rPr lang="en-IN" sz="1600" dirty="0"/>
              <a:t>Cisco UCS Managed Objects including</a:t>
            </a:r>
            <a:r>
              <a:rPr lang="en-IN" sz="1600" baseline="0" dirty="0"/>
              <a:t> object naming, object classes and </a:t>
            </a:r>
            <a:r>
              <a:rPr lang="en-IN" sz="1600" dirty="0"/>
              <a:t>authentication, query, and configuration methods.</a:t>
            </a:r>
          </a:p>
          <a:p>
            <a:pPr marL="628650" lvl="1" indent="-171450">
              <a:buFont typeface="Arial" panose="020B0604020202020204" pitchFamily="34" charset="0"/>
              <a:buChar char="•"/>
            </a:pPr>
            <a:r>
              <a:rPr lang="en-IN" sz="1600" dirty="0"/>
              <a:t>Describe the UCS Manager Documentation</a:t>
            </a:r>
          </a:p>
          <a:p>
            <a:pPr marL="628650" lvl="1" indent="-171450">
              <a:buFont typeface="Arial" panose="020B0604020202020204" pitchFamily="34" charset="0"/>
              <a:buChar char="•"/>
            </a:pPr>
            <a:r>
              <a:rPr lang="en-IN" sz="1600" dirty="0"/>
              <a:t>Explain</a:t>
            </a:r>
            <a:r>
              <a:rPr lang="en-IN" sz="1600" baseline="0" dirty="0"/>
              <a:t> </a:t>
            </a:r>
            <a:r>
              <a:rPr lang="en-IN" sz="1600" dirty="0"/>
              <a:t>UCS PowerTool</a:t>
            </a:r>
          </a:p>
          <a:p>
            <a:pPr marL="628650" lvl="1" indent="-171450">
              <a:buFont typeface="Arial" panose="020B0604020202020204" pitchFamily="34" charset="0"/>
              <a:buChar char="•"/>
            </a:pPr>
            <a:r>
              <a:rPr lang="en-IN" sz="1600" dirty="0"/>
              <a:t>Explain Cisco</a:t>
            </a:r>
            <a:r>
              <a:rPr lang="en-IN" sz="1600" baseline="0" dirty="0"/>
              <a:t> </a:t>
            </a:r>
            <a:r>
              <a:rPr lang="en-IN" sz="1600" dirty="0"/>
              <a:t>Director</a:t>
            </a:r>
          </a:p>
          <a:p>
            <a:pPr marL="628650" lvl="1" indent="-171450">
              <a:buFont typeface="Arial" panose="020B0604020202020204" pitchFamily="34" charset="0"/>
              <a:buChar char="•"/>
            </a:pPr>
            <a:r>
              <a:rPr lang="en-IN" sz="1600" b="0" dirty="0">
                <a:solidFill>
                  <a:prstClr val="black"/>
                </a:solidFill>
              </a:rPr>
              <a:t>Walk</a:t>
            </a:r>
            <a:r>
              <a:rPr lang="en-IN" sz="1600" b="0" baseline="0" dirty="0">
                <a:solidFill>
                  <a:prstClr val="black"/>
                </a:solidFill>
              </a:rPr>
              <a:t> the learners through Cisco Intersight</a:t>
            </a:r>
            <a:endParaRPr lang="en-US" sz="1000" dirty="0">
              <a:solidFill>
                <a:prstClr val="black"/>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b="0" i="0" kern="1200" dirty="0">
                <a:solidFill>
                  <a:schemeClr val="tx1"/>
                </a:solidFill>
                <a:effectLst/>
                <a:latin typeface="+mn-lt"/>
                <a:ea typeface="+mn-ea"/>
                <a:cs typeface="+mn-cs"/>
              </a:rPr>
              <a:t>UCS-Manager, UCS-Director, SaaS, Intersight</a:t>
            </a:r>
            <a:endParaRPr lang="en-US" sz="1200" b="1"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8.5.1</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Compute Solutions</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8.5.2</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Manager</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8.5.2</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Manager</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8.5.2</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Manager</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8.5.3</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Manager Servers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8.5.3</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Manager Servers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8.5.4</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Managed Objects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8.5.4</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Managed Objects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8.5.4</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Managed Objects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8.5.4</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Managed Objects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8.5.4</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Managed Objects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8.5.5</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Manager Documentation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8.5.6</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Power Tool</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8.5.6</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Power Tool</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36615004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8.5.6</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Power Tool</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8.5.6</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Power Tool</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38856687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8.5.7</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Director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8.5.7</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Director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20548086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8.5.7</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Director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Cisco Networking Academy Program</a:t>
            </a:r>
          </a:p>
          <a:p>
            <a:pPr>
              <a:buFontTx/>
              <a:buNone/>
            </a:pPr>
            <a:r>
              <a:rPr lang="en-US" sz="1200" b="0" dirty="0"/>
              <a:t>DevNet Associate v1.0</a:t>
            </a:r>
          </a:p>
          <a:p>
            <a:pPr>
              <a:buFontTx/>
              <a:buNone/>
            </a:pPr>
            <a:r>
              <a:rPr lang="en-US" sz="1200" b="0" dirty="0"/>
              <a:t>Module 8: The</a:t>
            </a:r>
            <a:r>
              <a:rPr lang="en-US" sz="1200" b="0" baseline="0" dirty="0"/>
              <a:t> DevNet Developer Environment</a:t>
            </a:r>
          </a:p>
          <a:p>
            <a:pPr>
              <a:buFontTx/>
              <a:buNone/>
            </a:pPr>
            <a:endParaRPr lang="en-IN" sz="1200" b="0" baseline="0" dirty="0"/>
          </a:p>
          <a:p>
            <a:r>
              <a:rPr lang="en-US" sz="1200" b="1" u="sng" dirty="0"/>
              <a:t>In-Session Activities / Explanations:</a:t>
            </a:r>
            <a:endParaRPr lang="en-US" sz="1200" dirty="0"/>
          </a:p>
          <a:p>
            <a:pPr marL="171450" lvl="0" indent="-171450">
              <a:buFont typeface="Arial" panose="020B0604020202020204" pitchFamily="34" charset="0"/>
              <a:buChar char="•"/>
            </a:pPr>
            <a:r>
              <a:rPr lang="en-US" sz="1200" b="1" dirty="0">
                <a:solidFill>
                  <a:srgbClr val="FF0000"/>
                </a:solidFill>
              </a:rPr>
              <a:t>Time: </a:t>
            </a:r>
            <a:r>
              <a:rPr lang="en-US" sz="1200" dirty="0">
                <a:solidFill>
                  <a:srgbClr val="FF0000"/>
                </a:solidFill>
              </a:rPr>
              <a:t>5 mi</a:t>
            </a:r>
            <a:r>
              <a:rPr lang="en-US" sz="1200" dirty="0"/>
              <a:t>n</a:t>
            </a:r>
          </a:p>
          <a:p>
            <a:pPr marL="171450" lvl="0" indent="-171450">
              <a:buFont typeface="Arial" panose="020B0604020202020204" pitchFamily="34" charset="0"/>
              <a:buChar char="•"/>
            </a:pPr>
            <a:r>
              <a:rPr lang="en-US" sz="1200" b="1" dirty="0"/>
              <a:t>Instructor Notes: </a:t>
            </a:r>
            <a:endParaRPr lang="en-US" sz="1200" dirty="0"/>
          </a:p>
          <a:p>
            <a:pPr marL="341313" lvl="1" indent="-171450">
              <a:buFont typeface="Arial" panose="020B0604020202020204" pitchFamily="34" charset="0"/>
              <a:buChar char="•"/>
            </a:pPr>
            <a:r>
              <a:rPr lang="en-US" sz="1200" dirty="0"/>
              <a:t>Welcome the audience in a warm and cordial manner. Ensure that everyone is set up with the required resources.</a:t>
            </a:r>
          </a:p>
          <a:p>
            <a:pPr marL="341313" lvl="1" indent="-171450">
              <a:buFont typeface="Arial" panose="020B0604020202020204" pitchFamily="34" charset="0"/>
              <a:buChar char="•"/>
            </a:pPr>
            <a:r>
              <a:rPr lang="en-US" sz="1200" dirty="0"/>
              <a:t>Introduce the topic and encourage learners to come up with a list of expectations from the session. </a:t>
            </a:r>
          </a:p>
          <a:p>
            <a:pPr marL="341313" lvl="1" indent="-171450">
              <a:buFont typeface="Arial" panose="020B0604020202020204" pitchFamily="34" charset="0"/>
              <a:buChar char="•"/>
            </a:pPr>
            <a:r>
              <a:rPr lang="en-US" sz="1200" dirty="0"/>
              <a:t>Collate the topics on the white board or desktop while using learner’s inputs to interpret them in words.</a:t>
            </a:r>
            <a:r>
              <a:rPr lang="en-US" sz="1200" b="1" dirty="0"/>
              <a:t> </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prstClr val="black"/>
                </a:solidFill>
              </a:rPr>
              <a:t>To build the context of the module, brief the learners about the different</a:t>
            </a:r>
            <a:r>
              <a:rPr lang="en-US" sz="1200" b="0" baseline="0" dirty="0">
                <a:solidFill>
                  <a:prstClr val="black"/>
                </a:solidFill>
              </a:rPr>
              <a:t> platforms cisco offers and the technologies used for development.</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solidFill>
                  <a:prstClr val="black"/>
                </a:solidFill>
              </a:rPr>
              <a:t>Read the objectives and briefly describe each.</a:t>
            </a:r>
            <a:endParaRPr lang="en-US" sz="1200" dirty="0">
              <a:solidFill>
                <a:prstClr val="black"/>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a:t>
            </a:r>
            <a:r>
              <a:rPr lang="en-US" sz="1200" b="1" baseline="0" dirty="0"/>
              <a:t> </a:t>
            </a:r>
            <a:r>
              <a:rPr lang="en-US" sz="1200" b="0" baseline="0" dirty="0"/>
              <a:t>NA</a:t>
            </a:r>
            <a:endParaRPr lang="en-US" sz="1200" b="0" dirty="0"/>
          </a:p>
          <a:p>
            <a:endParaRPr lang="en-US" sz="1200"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8.5.7</a:t>
            </a:r>
            <a:r>
              <a:rPr lang="en-US" sz="1200" kern="1200" baseline="0" dirty="0">
                <a:solidFill>
                  <a:schemeClr val="tx1"/>
                </a:solidFill>
                <a:latin typeface="Arial" charset="0"/>
                <a:ea typeface="ＭＳ Ｐゴシック" charset="0"/>
                <a:cs typeface="ＭＳ Ｐゴシック" charset="0"/>
              </a:rPr>
              <a:t> - </a:t>
            </a:r>
            <a:r>
              <a:rPr lang="en-US" sz="1200" b="0" i="0" kern="1200" dirty="0">
                <a:solidFill>
                  <a:schemeClr val="tx1"/>
                </a:solidFill>
                <a:latin typeface="+mn-lt"/>
                <a:ea typeface="+mn-ea"/>
                <a:cs typeface="+mn-cs"/>
              </a:rPr>
              <a:t>Cisco UCS Director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29183295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8.5.8</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Cisco UCS Director – REST API</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8.5.8</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Cisco UCS Director – REST API</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37927146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8.5.8</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Cisco UCS Director – REST API</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6037210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8.5.8</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Cisco UCS Director – REST API</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15266400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8.5.9</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Cisco Intersight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96</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8.5.9</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Cisco Intersight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8.5.9</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Cisco Intersight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8 – Cisco Platforms and</a:t>
            </a:r>
            <a:r>
              <a:rPr lang="en-US" sz="1200" kern="1200" baseline="0" dirty="0">
                <a:solidFill>
                  <a:schemeClr val="tx1"/>
                </a:solidFill>
                <a:latin typeface="Arial" charset="0"/>
                <a:ea typeface="ＭＳ Ｐゴシック" charset="0"/>
                <a:cs typeface="ＭＳ Ｐゴシック" charset="0"/>
              </a:rPr>
              <a:t> Development</a:t>
            </a:r>
            <a:endParaRPr lang="en-US" sz="1200" kern="1200" dirty="0">
              <a:solidFill>
                <a:schemeClr val="tx1"/>
              </a:solidFill>
              <a:latin typeface="Arial" charset="0"/>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8.5 - </a:t>
            </a:r>
            <a:r>
              <a:rPr lang="en-US" sz="1200" b="0" i="0" kern="1200" dirty="0">
                <a:solidFill>
                  <a:schemeClr val="tx1"/>
                </a:solidFill>
                <a:latin typeface="+mn-lt"/>
                <a:ea typeface="+mn-ea"/>
                <a:cs typeface="+mn-cs"/>
              </a:rPr>
              <a:t>Cisco Compute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Management</a:t>
            </a:r>
          </a:p>
          <a:p>
            <a:r>
              <a:rPr lang="en-US" sz="1200" kern="1200" dirty="0">
                <a:solidFill>
                  <a:schemeClr val="tx1"/>
                </a:solidFill>
                <a:latin typeface="Arial" charset="0"/>
                <a:ea typeface="ＭＳ Ｐゴシック" charset="0"/>
                <a:cs typeface="ＭＳ Ｐゴシック" charset="0"/>
              </a:rPr>
              <a:t>8.5.9</a:t>
            </a:r>
            <a:r>
              <a:rPr lang="en-US" sz="1200" kern="1200" baseline="0" dirty="0">
                <a:solidFill>
                  <a:schemeClr val="tx1"/>
                </a:solidFill>
                <a:latin typeface="Arial" charset="0"/>
                <a:ea typeface="ＭＳ Ｐゴシック" charset="0"/>
                <a:cs typeface="ＭＳ Ｐゴシック" charset="0"/>
              </a:rPr>
              <a:t> – </a:t>
            </a:r>
            <a:r>
              <a:rPr lang="en-GB" sz="1200" b="0" i="0" kern="1200" dirty="0">
                <a:solidFill>
                  <a:schemeClr val="tx1"/>
                </a:solidFill>
                <a:latin typeface="+mn-lt"/>
                <a:ea typeface="+mn-ea"/>
                <a:cs typeface="+mn-cs"/>
              </a:rPr>
              <a:t>Cisco Intersight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3510907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mn-lt"/>
                <a:ea typeface="ＭＳ Ｐゴシック" charset="0"/>
                <a:cs typeface="ＭＳ Ｐゴシック" charset="0"/>
              </a:rPr>
              <a:t>Source:</a:t>
            </a:r>
          </a:p>
          <a:p>
            <a:pPr>
              <a:lnSpc>
                <a:spcPct val="80000"/>
              </a:lnSpc>
              <a:buFontTx/>
              <a:buNone/>
            </a:pPr>
            <a:r>
              <a:rPr lang="en-US" sz="1200" kern="1200" dirty="0">
                <a:solidFill>
                  <a:schemeClr val="tx1"/>
                </a:solidFill>
                <a:latin typeface="+mn-lt"/>
                <a:ea typeface="ＭＳ Ｐゴシック" charset="0"/>
                <a:cs typeface="ＭＳ Ｐゴシック" charset="0"/>
              </a:rPr>
              <a:t>8 – Cisco Platforms and</a:t>
            </a:r>
            <a:r>
              <a:rPr lang="en-US" sz="1200" kern="1200" baseline="0" dirty="0">
                <a:solidFill>
                  <a:schemeClr val="tx1"/>
                </a:solidFill>
                <a:latin typeface="+mn-lt"/>
                <a:ea typeface="ＭＳ Ｐゴシック" charset="0"/>
                <a:cs typeface="ＭＳ Ｐゴシック" charset="0"/>
              </a:rPr>
              <a:t> Development</a:t>
            </a:r>
            <a:endParaRPr lang="en-US" sz="1200" kern="1200" dirty="0">
              <a:solidFill>
                <a:schemeClr val="tx1"/>
              </a:solidFill>
              <a:latin typeface="+mn-lt"/>
              <a:ea typeface="ＭＳ Ｐゴシック" charset="0"/>
              <a:cs typeface="ＭＳ Ｐゴシック"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sz="1200" b="0" i="0" kern="1200" dirty="0">
                <a:solidFill>
                  <a:schemeClr val="tx1"/>
                </a:solidFill>
                <a:latin typeface="+mn-lt"/>
                <a:ea typeface="+mn-ea"/>
                <a:cs typeface="+mn-cs"/>
              </a:rPr>
              <a:t>8.6</a:t>
            </a:r>
            <a:r>
              <a:rPr lang="en-US" sz="1200" b="0" i="0" kern="1200" baseline="0" dirty="0">
                <a:solidFill>
                  <a:schemeClr val="tx1"/>
                </a:solidFill>
                <a:latin typeface="+mn-lt"/>
                <a:ea typeface="+mn-ea"/>
                <a:cs typeface="+mn-cs"/>
              </a:rPr>
              <a:t> - </a:t>
            </a:r>
            <a:r>
              <a:rPr lang="en-US" sz="1200" b="0" i="0" kern="1200" dirty="0">
                <a:solidFill>
                  <a:schemeClr val="tx1"/>
                </a:solidFill>
                <a:latin typeface="+mn-lt"/>
                <a:ea typeface="+mn-ea"/>
                <a:cs typeface="+mn-cs"/>
              </a:rPr>
              <a:t>Cisco Collaboration Platforms</a:t>
            </a:r>
          </a:p>
          <a:p>
            <a:pPr marL="0" marR="0" indent="0" algn="l" defTabSz="457200" rtl="0" eaLnBrk="1" fontAlgn="auto" latinLnBrk="0" hangingPunct="1">
              <a:lnSpc>
                <a:spcPct val="8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80000"/>
              </a:lnSpc>
              <a:spcBef>
                <a:spcPts val="0"/>
              </a:spcBef>
              <a:spcAft>
                <a:spcPts val="0"/>
              </a:spcAft>
              <a:buClrTx/>
              <a:buSzTx/>
              <a:buFontTx/>
              <a:buNone/>
              <a:tabLst/>
              <a:defRPr/>
            </a:pPr>
            <a:endParaRPr lang="en-IN" sz="1200" b="0" i="0" kern="1200" dirty="0">
              <a:solidFill>
                <a:schemeClr val="tx1"/>
              </a:solidFill>
              <a:latin typeface="+mn-lt"/>
              <a:ea typeface="+mn-ea"/>
              <a:cs typeface="+mn-cs"/>
            </a:endParaRPr>
          </a:p>
          <a:p>
            <a:r>
              <a:rPr lang="en-US" sz="1200" b="1" u="sng" dirty="0">
                <a:latin typeface="+mn-lt"/>
              </a:rPr>
              <a:t>In-Session Activities / Explanations:</a:t>
            </a:r>
            <a:endParaRPr lang="en-US" sz="1200" dirty="0">
              <a:latin typeface="+mn-lt"/>
            </a:endParaRPr>
          </a:p>
          <a:p>
            <a:pPr marL="171450" lvl="0" indent="-171450">
              <a:buFont typeface="Arial" panose="020B0604020202020204" pitchFamily="34" charset="0"/>
              <a:buChar char="•"/>
            </a:pPr>
            <a:r>
              <a:rPr lang="en-US" sz="1200" b="1" dirty="0">
                <a:solidFill>
                  <a:srgbClr val="FF0000"/>
                </a:solidFill>
                <a:latin typeface="+mn-lt"/>
              </a:rPr>
              <a:t>Time: </a:t>
            </a:r>
            <a:r>
              <a:rPr lang="en-US" sz="1200" dirty="0">
                <a:solidFill>
                  <a:srgbClr val="FF0000"/>
                </a:solidFill>
                <a:latin typeface="+mn-lt"/>
              </a:rPr>
              <a:t> mi</a:t>
            </a:r>
            <a:r>
              <a:rPr lang="en-US" sz="1200" dirty="0">
                <a:latin typeface="+mn-lt"/>
              </a:rPr>
              <a:t>n</a:t>
            </a:r>
          </a:p>
          <a:p>
            <a:pPr marL="171450" lvl="0" indent="-171450">
              <a:buFont typeface="Arial" panose="020B0604020202020204" pitchFamily="34" charset="0"/>
              <a:buChar char="•"/>
            </a:pPr>
            <a:r>
              <a:rPr lang="en-US" sz="1200" b="1" dirty="0">
                <a:latin typeface="+mn-lt"/>
              </a:rPr>
              <a:t>Instructor Notes: </a:t>
            </a:r>
            <a:endParaRPr lang="en-US" sz="1200" dirty="0">
              <a:latin typeface="+mn-lt"/>
            </a:endParaRPr>
          </a:p>
          <a:p>
            <a:pPr marL="341313" lvl="1" indent="-171450">
              <a:buFont typeface="Arial" panose="020B0604020202020204" pitchFamily="34" charset="0"/>
              <a:buChar char="•"/>
            </a:pPr>
            <a:r>
              <a:rPr lang="en-US" sz="1200" b="0" i="0" kern="1200" dirty="0">
                <a:solidFill>
                  <a:schemeClr val="tx1"/>
                </a:solidFill>
                <a:latin typeface="+mn-lt"/>
                <a:ea typeface="+mn-ea"/>
                <a:cs typeface="+mn-cs"/>
              </a:rPr>
              <a:t>Introduce Cisco Collaboration Platforms</a:t>
            </a:r>
          </a:p>
          <a:p>
            <a:pPr marL="341313" lvl="1" indent="-171450">
              <a:buFont typeface="Arial" panose="020B0604020202020204" pitchFamily="34" charset="0"/>
              <a:buChar char="•"/>
            </a:pPr>
            <a:r>
              <a:rPr lang="en-US" sz="1200" b="0" i="0" kern="1200" dirty="0">
                <a:solidFill>
                  <a:schemeClr val="tx1"/>
                </a:solidFill>
                <a:latin typeface="+mn-lt"/>
                <a:ea typeface="+mn-ea"/>
                <a:cs typeface="+mn-cs"/>
              </a:rPr>
              <a:t>Describe</a:t>
            </a:r>
            <a:r>
              <a:rPr lang="en-US" sz="1200" b="0" i="0" kern="1200" baseline="0" dirty="0">
                <a:solidFill>
                  <a:schemeClr val="tx1"/>
                </a:solidFill>
                <a:latin typeface="+mn-lt"/>
                <a:ea typeface="+mn-ea"/>
                <a:cs typeface="+mn-cs"/>
              </a:rPr>
              <a:t> the collaboration tools and platforms offered by </a:t>
            </a:r>
            <a:r>
              <a:rPr lang="en-US" sz="1200" b="0" i="0" kern="1200" baseline="0" dirty="0" smtClean="0">
                <a:solidFill>
                  <a:schemeClr val="tx1"/>
                </a:solidFill>
                <a:latin typeface="+mn-lt"/>
                <a:ea typeface="+mn-ea"/>
                <a:cs typeface="+mn-cs"/>
              </a:rPr>
              <a:t>Cisco</a:t>
            </a:r>
            <a:endParaRPr lang="en-US" sz="1200" b="1" dirty="0">
              <a:latin typeface="+mn-lt"/>
            </a:endParaRP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mn-lt"/>
                <a:ea typeface="+mn-ea"/>
                <a:cs typeface="+mn-cs"/>
              </a:rPr>
              <a:t>Encourage the learners to perform the Hands-on </a:t>
            </a:r>
            <a:r>
              <a:rPr lang="en-US" sz="1200" b="0" i="0" dirty="0">
                <a:solidFill>
                  <a:srgbClr val="056153"/>
                </a:solidFill>
                <a:effectLst/>
                <a:latin typeface="+mn-lt"/>
              </a:rPr>
              <a:t>Lab</a:t>
            </a:r>
            <a:endParaRPr lang="en-US" sz="1200" dirty="0">
              <a:solidFill>
                <a:prstClr val="black"/>
              </a:solidFill>
              <a:latin typeface="+mn-lt"/>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mn-lt"/>
              </a:rPr>
              <a:t>Key Points: </a:t>
            </a:r>
            <a:r>
              <a:rPr lang="en-US" sz="1200" b="0" i="0" kern="1200" baseline="0" dirty="0">
                <a:solidFill>
                  <a:schemeClr val="tx1"/>
                </a:solidFill>
                <a:latin typeface="+mn-lt"/>
                <a:ea typeface="+mn-ea"/>
                <a:cs typeface="+mn-cs"/>
              </a:rPr>
              <a:t>Unified Communications Manager (UCM), Contact Center</a:t>
            </a:r>
            <a:r>
              <a:rPr lang="en-US" sz="1200" b="0" i="0" kern="1200" dirty="0">
                <a:solidFill>
                  <a:schemeClr val="tx1"/>
                </a:solidFill>
                <a:latin typeface="+mn-lt"/>
                <a:ea typeface="+mn-ea"/>
                <a:cs typeface="+mn-cs"/>
              </a:rPr>
              <a:t>,</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Finesse, </a:t>
            </a:r>
            <a:r>
              <a:rPr lang="en-US" sz="1200" b="0" i="0" kern="1200" baseline="0" dirty="0">
                <a:solidFill>
                  <a:schemeClr val="tx1"/>
                </a:solidFill>
                <a:latin typeface="+mn-lt"/>
                <a:ea typeface="+mn-ea"/>
                <a:cs typeface="+mn-cs"/>
              </a:rPr>
              <a:t>Webex Teams.</a:t>
            </a:r>
            <a:endParaRPr lang="en-US" sz="1200" b="1"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latin typeface="+mn-lt"/>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2020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6.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9.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YangModels/yang"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hyperlink" Target="https://intersight.com/"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hyperlink" Target="http://server/app/api/rest?formatType=json&amp;opName=operationName&amp;opData=operationData" TargetMode="External"/><Relationship Id="rId2" Type="http://schemas.openxmlformats.org/officeDocument/2006/relationships/notesSlide" Target="../notesSlides/notesSlide93.xml"/><Relationship Id="rId1" Type="http://schemas.openxmlformats.org/officeDocument/2006/relationships/slideLayout" Target="../slideLayouts/slideLayout13.xml"/><Relationship Id="rId4" Type="http://schemas.openxmlformats.org/officeDocument/2006/relationships/hyperlink" Target="http://www.ietf.org/rfc/rfc1738.txt"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a:t>
            </a:r>
            <a:r>
              <a:rPr dirty="0">
                <a:solidFill>
                  <a:schemeClr val="accent5">
                    <a:lumMod val="40000"/>
                    <a:lumOff val="60000"/>
                  </a:schemeClr>
                </a:solidFill>
              </a:rPr>
              <a:t>8</a:t>
            </a:r>
            <a:r>
              <a:rPr lang="en-US" dirty="0">
                <a:solidFill>
                  <a:schemeClr val="accent5">
                    <a:lumMod val="40000"/>
                    <a:lumOff val="60000"/>
                  </a:schemeClr>
                </a:solidFill>
              </a:rPr>
              <a:t>: Cisco Platforms and Development</a:t>
            </a:r>
          </a:p>
        </p:txBody>
      </p:sp>
      <p:sp>
        <p:nvSpPr>
          <p:cNvPr id="5" name="Text Placeholder 1"/>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1"/>
          <p:cNvSpPr>
            <a:spLocks noGrp="1"/>
          </p:cNvSpPr>
          <p:nvPr>
            <p:ph type="subTitle" idx="1"/>
          </p:nvPr>
        </p:nvSpPr>
        <p:spPr>
          <a:xfrm>
            <a:off x="469496" y="3809526"/>
            <a:ext cx="2718871" cy="902174"/>
          </a:xfrm>
        </p:spPr>
        <p:txBody>
          <a:bodyPr/>
          <a:lstStyle/>
          <a:p>
            <a:r>
              <a:rPr dirty="0">
                <a:solidFill>
                  <a:schemeClr val="accent5">
                    <a:lumMod val="40000"/>
                    <a:lumOff val="60000"/>
                  </a:schemeClr>
                </a:solidFill>
              </a:rPr>
              <a:t>DevNet Associate v1.0  (DEVASC)</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44783" y="2102530"/>
            <a:ext cx="7031054" cy="1046962"/>
          </a:xfrm>
        </p:spPr>
        <p:txBody>
          <a:bodyPr/>
          <a:lstStyle/>
          <a:p>
            <a:r>
              <a:rPr lang="en-US" dirty="0">
                <a:solidFill>
                  <a:schemeClr val="accent5">
                    <a:lumMod val="40000"/>
                    <a:lumOff val="60000"/>
                  </a:schemeClr>
                </a:solidFill>
              </a:rPr>
              <a:t>Module 8: Cisco Platforms and Development</a:t>
            </a:r>
          </a:p>
        </p:txBody>
      </p:sp>
      <p:sp>
        <p:nvSpPr>
          <p:cNvPr id="7" name="Subtitle 1"/>
          <p:cNvSpPr>
            <a:spLocks noGrp="1"/>
          </p:cNvSpPr>
          <p:nvPr>
            <p:ph type="subTitle" idx="1"/>
          </p:nvPr>
        </p:nvSpPr>
        <p:spPr>
          <a:xfrm>
            <a:off x="469497" y="3809526"/>
            <a:ext cx="2368954" cy="396714"/>
          </a:xfrm>
        </p:spPr>
        <p:txBody>
          <a:bodyPr anchor="t"/>
          <a:lstStyle/>
          <a:p>
            <a:r>
              <a:rPr dirty="0">
                <a:solidFill>
                  <a:schemeClr val="accent5">
                    <a:lumMod val="40000"/>
                    <a:lumOff val="60000"/>
                  </a:schemeClr>
                </a:solidFill>
              </a:rPr>
              <a:t>D</a:t>
            </a:r>
            <a:r>
              <a:rPr lang="en-US" dirty="0">
                <a:solidFill>
                  <a:schemeClr val="accent5">
                    <a:lumMod val="40000"/>
                    <a:lumOff val="60000"/>
                  </a:schemeClr>
                </a:solidFill>
              </a:rPr>
              <a:t>evNet Associate v1.0  </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425" y="1402284"/>
            <a:ext cx="8231464" cy="1802391"/>
          </a:xfrm>
        </p:spPr>
        <p:txBody>
          <a:bodyPr/>
          <a:lstStyle/>
          <a:p>
            <a:r>
              <a:rPr dirty="0">
                <a:solidFill>
                  <a:schemeClr val="accent5">
                    <a:lumMod val="40000"/>
                    <a:lumOff val="60000"/>
                  </a:schemeClr>
                </a:solidFill>
              </a:rPr>
              <a:t>8</a:t>
            </a:r>
            <a:r>
              <a:rPr lang="en-US" dirty="0">
                <a:solidFill>
                  <a:schemeClr val="accent5">
                    <a:lumMod val="40000"/>
                    <a:lumOff val="60000"/>
                  </a:schemeClr>
                </a:solidFill>
              </a:rPr>
              <a:t>.6  Cisco Collaboration Platforms</a:t>
            </a:r>
            <a:endParaRPr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522425453"/>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lang="en-US" altLang="en-US" sz="1600" dirty="0"/>
              <a:t>Cisco Collaboration Platforms</a:t>
            </a:r>
            <a:r>
              <a:rPr altLang="en-US" sz="1600" dirty="0"/>
              <a:t/>
            </a:r>
            <a:br>
              <a:rPr altLang="en-US" sz="1600" dirty="0"/>
            </a:br>
            <a:r>
              <a:rPr lang="en-GB" dirty="0"/>
              <a:t>Introduction</a:t>
            </a:r>
            <a:endParaRPr lang="en-CA" altLang="en-US" dirty="0"/>
          </a:p>
        </p:txBody>
      </p:sp>
      <p:sp>
        <p:nvSpPr>
          <p:cNvPr id="6" name="Content Placeholder 5"/>
          <p:cNvSpPr>
            <a:spLocks noGrp="1"/>
          </p:cNvSpPr>
          <p:nvPr>
            <p:ph idx="1"/>
          </p:nvPr>
        </p:nvSpPr>
        <p:spPr>
          <a:xfrm>
            <a:off x="135828" y="798944"/>
            <a:ext cx="9008172" cy="3903685"/>
          </a:xfrm>
        </p:spPr>
        <p:txBody>
          <a:bodyPr/>
          <a:lstStyle/>
          <a:p>
            <a:pPr>
              <a:spcBef>
                <a:spcPts val="300"/>
              </a:spcBef>
              <a:spcAft>
                <a:spcPts val="300"/>
              </a:spcAft>
              <a:buFont typeface="Arial" panose="020B0604020202020204" pitchFamily="34" charset="0"/>
              <a:buChar char="•"/>
            </a:pPr>
            <a:r>
              <a:rPr lang="en-US" sz="1600" b="1" dirty="0"/>
              <a:t>Cisco Unified Communications Manager (Unified CM) </a:t>
            </a:r>
            <a:r>
              <a:rPr lang="en-US" sz="1600" dirty="0"/>
              <a:t>- It is:</a:t>
            </a:r>
          </a:p>
          <a:p>
            <a:pPr marL="534988" indent="-179388">
              <a:spcBef>
                <a:spcPts val="300"/>
              </a:spcBef>
              <a:spcAft>
                <a:spcPts val="300"/>
              </a:spcAft>
              <a:buFont typeface="Arial" panose="020B0604020202020204" pitchFamily="34" charset="0"/>
              <a:buChar char="•"/>
              <a:tabLst>
                <a:tab pos="534988" algn="l"/>
              </a:tabLst>
            </a:pPr>
            <a:r>
              <a:rPr lang="en-US" sz="1600" dirty="0"/>
              <a:t>Used to configure and automate device provisioning, call routing, and profiles and settings management in a single solution.</a:t>
            </a:r>
          </a:p>
          <a:p>
            <a:pPr marL="534988" indent="-179388">
              <a:spcBef>
                <a:spcPts val="300"/>
              </a:spcBef>
              <a:spcAft>
                <a:spcPts val="300"/>
              </a:spcAft>
              <a:buFont typeface="Arial" panose="020B0604020202020204" pitchFamily="34" charset="0"/>
              <a:buChar char="•"/>
              <a:tabLst>
                <a:tab pos="534988" algn="l"/>
              </a:tabLst>
            </a:pPr>
            <a:r>
              <a:rPr lang="en-US" sz="1600" dirty="0"/>
              <a:t>Deployed in hospitals, banks, universities, and government agencies to manage the increasing number of devices and user profiles.</a:t>
            </a:r>
          </a:p>
          <a:p>
            <a:pPr>
              <a:spcBef>
                <a:spcPts val="300"/>
              </a:spcBef>
              <a:spcAft>
                <a:spcPts val="300"/>
              </a:spcAft>
              <a:buFont typeface="Arial" panose="020B0604020202020204" pitchFamily="34" charset="0"/>
              <a:buChar char="•"/>
            </a:pPr>
            <a:r>
              <a:rPr lang="en-US" sz="1600" b="1" dirty="0"/>
              <a:t>Contact Center </a:t>
            </a:r>
            <a:r>
              <a:rPr lang="en-US" sz="1600" dirty="0"/>
              <a:t>- It provides robust customer support for call centers with agent desktop, supervisor, and reporting capabilities.</a:t>
            </a:r>
          </a:p>
          <a:p>
            <a:pPr>
              <a:spcBef>
                <a:spcPts val="300"/>
              </a:spcBef>
              <a:spcAft>
                <a:spcPts val="300"/>
              </a:spcAft>
              <a:buFont typeface="Arial" panose="020B0604020202020204" pitchFamily="34" charset="0"/>
              <a:buChar char="•"/>
            </a:pPr>
            <a:r>
              <a:rPr lang="en-US" sz="1600" b="1" dirty="0"/>
              <a:t>Finesse </a:t>
            </a:r>
            <a:r>
              <a:rPr lang="en-US" sz="1600" dirty="0"/>
              <a:t>- It is an agent and supervisor desktop.</a:t>
            </a:r>
          </a:p>
          <a:p>
            <a:pPr>
              <a:spcBef>
                <a:spcPts val="300"/>
              </a:spcBef>
              <a:spcAft>
                <a:spcPts val="300"/>
              </a:spcAft>
              <a:buFont typeface="Arial" panose="020B0604020202020204" pitchFamily="34" charset="0"/>
              <a:buChar char="•"/>
            </a:pPr>
            <a:r>
              <a:rPr lang="en-US" sz="1600" b="1" dirty="0"/>
              <a:t>Webex </a:t>
            </a:r>
            <a:r>
              <a:rPr lang="en-US" sz="1600" dirty="0"/>
              <a:t>- It encompasses Meetings, Teams, and Devices.</a:t>
            </a:r>
          </a:p>
          <a:p>
            <a:pPr marL="534988" indent="-179388">
              <a:spcBef>
                <a:spcPts val="300"/>
              </a:spcBef>
              <a:spcAft>
                <a:spcPts val="300"/>
              </a:spcAft>
              <a:buFont typeface="Arial" panose="020B0604020202020204" pitchFamily="34" charset="0"/>
              <a:buChar char="•"/>
            </a:pPr>
            <a:r>
              <a:rPr lang="en-US" sz="1600" dirty="0"/>
              <a:t>Webex Teams is a meetings and messaging app designed to improve collaboration.</a:t>
            </a:r>
          </a:p>
          <a:p>
            <a:pPr marL="534988" indent="-179388">
              <a:spcBef>
                <a:spcPts val="300"/>
              </a:spcBef>
              <a:spcAft>
                <a:spcPts val="300"/>
              </a:spcAft>
              <a:buFont typeface="Arial" panose="020B0604020202020204" pitchFamily="34" charset="0"/>
              <a:buChar char="•"/>
            </a:pPr>
            <a:r>
              <a:rPr lang="en-US" sz="1600" dirty="0"/>
              <a:t>Webex Devices include digital whiteboards, telepresence units, and room controls.</a:t>
            </a:r>
            <a:endParaRPr lang="en-GB" sz="1600" dirty="0"/>
          </a:p>
        </p:txBody>
      </p:sp>
    </p:spTree>
    <p:extLst>
      <p:ext uri="{BB962C8B-B14F-4D97-AF65-F5344CB8AC3E}">
        <p14:creationId xmlns:p14="http://schemas.microsoft.com/office/powerpoint/2010/main" val="1553121071"/>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Cisco Unified Communications Manager</a:t>
            </a:r>
            <a:endParaRPr lang="en-CA" altLang="en-US" dirty="0"/>
          </a:p>
        </p:txBody>
      </p:sp>
      <p:sp>
        <p:nvSpPr>
          <p:cNvPr id="6" name="Content Placeholder 1"/>
          <p:cNvSpPr>
            <a:spLocks noGrp="1"/>
          </p:cNvSpPr>
          <p:nvPr>
            <p:ph idx="1"/>
          </p:nvPr>
        </p:nvSpPr>
        <p:spPr>
          <a:xfrm>
            <a:off x="160543" y="751733"/>
            <a:ext cx="8843413" cy="1900852"/>
          </a:xfrm>
        </p:spPr>
        <p:txBody>
          <a:bodyPr/>
          <a:lstStyle/>
          <a:p>
            <a:pPr marL="0" indent="0">
              <a:spcBef>
                <a:spcPts val="0"/>
              </a:spcBef>
              <a:spcAft>
                <a:spcPts val="100"/>
              </a:spcAft>
              <a:buNone/>
            </a:pPr>
            <a:r>
              <a:rPr lang="en-GB" sz="1600" b="1" dirty="0"/>
              <a:t>What is UCM?</a:t>
            </a:r>
          </a:p>
          <a:p>
            <a:pPr marL="177800" indent="-177800">
              <a:spcBef>
                <a:spcPts val="0"/>
              </a:spcBef>
              <a:spcAft>
                <a:spcPts val="100"/>
              </a:spcAft>
              <a:buFont typeface="Arial" pitchFamily="34" charset="0"/>
              <a:buChar char="•"/>
            </a:pPr>
            <a:r>
              <a:rPr lang="en-GB" sz="1600" dirty="0"/>
              <a:t>Cisco Unified Communications Manager, also known as Unified CM, CUCM, or CallManager is:</a:t>
            </a:r>
          </a:p>
          <a:p>
            <a:pPr marL="534988">
              <a:spcBef>
                <a:spcPts val="0"/>
              </a:spcBef>
              <a:spcAft>
                <a:spcPts val="100"/>
              </a:spcAft>
              <a:buFont typeface="Arial" pitchFamily="34" charset="0"/>
              <a:buChar char="•"/>
            </a:pPr>
            <a:r>
              <a:rPr lang="en-GB" sz="1600" dirty="0"/>
              <a:t>an IP-based communications solution to support mobile and remote workers in small, medium, or enterprise-level businesses.</a:t>
            </a:r>
          </a:p>
          <a:p>
            <a:pPr marL="534988">
              <a:spcBef>
                <a:spcPts val="100"/>
              </a:spcBef>
              <a:spcAft>
                <a:spcPts val="100"/>
              </a:spcAft>
              <a:buFont typeface="Arial" pitchFamily="34" charset="0"/>
              <a:buChar char="•"/>
            </a:pPr>
            <a:r>
              <a:rPr lang="en-GB" sz="1600" dirty="0"/>
              <a:t>an integration for voice, video, and data into a single on-premise solution for call control and session management.</a:t>
            </a:r>
          </a:p>
          <a:p>
            <a:pPr marL="534988">
              <a:spcBef>
                <a:spcPts val="100"/>
              </a:spcBef>
              <a:spcAft>
                <a:spcPts val="100"/>
              </a:spcAft>
              <a:buFont typeface="Arial" pitchFamily="34" charset="0"/>
              <a:buChar char="•"/>
            </a:pPr>
            <a:r>
              <a:rPr lang="en-GB" sz="1600" dirty="0"/>
              <a:t>highly extensible, with various APIs for configuration, management, monitoring, and call control.</a:t>
            </a:r>
          </a:p>
          <a:p>
            <a:pPr marL="0" indent="0">
              <a:lnSpc>
                <a:spcPct val="50000"/>
              </a:lnSpc>
              <a:spcBef>
                <a:spcPts val="0"/>
              </a:spcBef>
              <a:spcAft>
                <a:spcPts val="0"/>
              </a:spcAft>
              <a:buNone/>
            </a:pPr>
            <a:endParaRPr lang="en-GB" sz="1600" b="1" dirty="0"/>
          </a:p>
          <a:p>
            <a:pPr marL="0" indent="0">
              <a:spcBef>
                <a:spcPts val="100"/>
              </a:spcBef>
              <a:spcAft>
                <a:spcPts val="100"/>
              </a:spcAft>
              <a:buNone/>
            </a:pPr>
            <a:r>
              <a:rPr lang="en-GB" sz="1600" b="1" dirty="0"/>
              <a:t>Purpose</a:t>
            </a:r>
          </a:p>
          <a:p>
            <a:pPr>
              <a:spcBef>
                <a:spcPts val="100"/>
              </a:spcBef>
              <a:spcAft>
                <a:spcPts val="100"/>
              </a:spcAft>
              <a:buFont typeface="Arial" panose="020B0604020202020204" pitchFamily="34" charset="0"/>
              <a:buChar char="•"/>
            </a:pPr>
            <a:r>
              <a:rPr lang="en-US" sz="1600" dirty="0"/>
              <a:t>The primary function of Unified CM is to manage phone users, IP phones, directory numbers, and to connect and manage calls to the desired destinations. With Unified CM you can:</a:t>
            </a:r>
          </a:p>
          <a:p>
            <a:pPr marL="641350" indent="-285750">
              <a:spcBef>
                <a:spcPts val="100"/>
              </a:spcBef>
              <a:spcAft>
                <a:spcPts val="100"/>
              </a:spcAft>
              <a:buFont typeface="Arial" panose="020B0604020202020204" pitchFamily="34" charset="0"/>
              <a:buChar char="•"/>
            </a:pPr>
            <a:r>
              <a:rPr lang="en-US" sz="1600" dirty="0"/>
              <a:t>Define gateways, trunks, remote destinations, and more telephony-related information.</a:t>
            </a:r>
          </a:p>
          <a:p>
            <a:pPr marL="641350" indent="-285750">
              <a:spcBef>
                <a:spcPts val="100"/>
              </a:spcBef>
              <a:spcAft>
                <a:spcPts val="100"/>
              </a:spcAft>
              <a:buFont typeface="Arial" panose="020B0604020202020204" pitchFamily="34" charset="0"/>
              <a:buChar char="•"/>
            </a:pPr>
            <a:r>
              <a:rPr lang="en-US" sz="1600" dirty="0"/>
              <a:t>Configure a full range of call handling tasks, including hold, transfer, call forward, and starting conference calls. </a:t>
            </a:r>
            <a:endParaRPr lang="en-GB" sz="1600" b="1" dirty="0"/>
          </a:p>
          <a:p>
            <a:pPr marL="0" indent="0">
              <a:lnSpc>
                <a:spcPct val="50000"/>
              </a:lnSpc>
              <a:spcBef>
                <a:spcPts val="0"/>
              </a:spcBef>
              <a:spcAft>
                <a:spcPts val="0"/>
              </a:spcAft>
              <a:buNone/>
            </a:pPr>
            <a:endParaRPr lang="en-GB" sz="1600" b="1" dirty="0"/>
          </a:p>
        </p:txBody>
      </p:sp>
    </p:spTree>
    <p:extLst>
      <p:ext uri="{BB962C8B-B14F-4D97-AF65-F5344CB8AC3E}">
        <p14:creationId xmlns:p14="http://schemas.microsoft.com/office/powerpoint/2010/main" val="1755274293"/>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Cisco Unified Communications Manager</a:t>
            </a:r>
            <a:r>
              <a:rPr lang="en-US" dirty="0"/>
              <a:t> (Contd.)</a:t>
            </a:r>
            <a:endParaRPr lang="en-CA" altLang="en-US" dirty="0"/>
          </a:p>
        </p:txBody>
      </p:sp>
      <p:sp>
        <p:nvSpPr>
          <p:cNvPr id="5" name="Content Placeholder1">
            <a:extLst>
              <a:ext uri="{FF2B5EF4-FFF2-40B4-BE49-F238E27FC236}">
                <a16:creationId xmlns="" xmlns:a16="http://schemas.microsoft.com/office/drawing/2014/main" id="{29CC73C4-EBFA-416B-B6AD-12B4F59B267B}"/>
              </a:ext>
            </a:extLst>
          </p:cNvPr>
          <p:cNvSpPr/>
          <p:nvPr/>
        </p:nvSpPr>
        <p:spPr>
          <a:xfrm>
            <a:off x="165212" y="758946"/>
            <a:ext cx="8739431" cy="338554"/>
          </a:xfrm>
          <a:prstGeom prst="rect">
            <a:avLst/>
          </a:prstGeom>
        </p:spPr>
        <p:txBody>
          <a:bodyPr wrap="square">
            <a:spAutoFit/>
          </a:bodyPr>
          <a:lstStyle/>
          <a:p>
            <a:pPr marL="0" indent="0">
              <a:spcBef>
                <a:spcPts val="200"/>
              </a:spcBef>
              <a:spcAft>
                <a:spcPts val="200"/>
              </a:spcAft>
              <a:buNone/>
            </a:pPr>
            <a:r>
              <a:rPr lang="en-US" sz="1600" b="1" dirty="0">
                <a:solidFill>
                  <a:srgbClr val="000000"/>
                </a:solidFill>
                <a:latin typeface="+mn-lt"/>
              </a:rPr>
              <a:t>Unified CM Advanced Features</a:t>
            </a:r>
          </a:p>
        </p:txBody>
      </p:sp>
      <p:graphicFrame>
        <p:nvGraphicFramePr>
          <p:cNvPr id="2" name="Table 1">
            <a:extLst>
              <a:ext uri="{FF2B5EF4-FFF2-40B4-BE49-F238E27FC236}">
                <a16:creationId xmlns="" xmlns:a16="http://schemas.microsoft.com/office/drawing/2014/main" id="{502A9845-5A03-485D-B037-887BD378C457}"/>
              </a:ext>
            </a:extLst>
          </p:cNvPr>
          <p:cNvGraphicFramePr>
            <a:graphicFrameLocks noGrp="1"/>
          </p:cNvGraphicFramePr>
          <p:nvPr>
            <p:extLst>
              <p:ext uri="{D42A27DB-BD31-4B8C-83A1-F6EECF244321}">
                <p14:modId xmlns:p14="http://schemas.microsoft.com/office/powerpoint/2010/main" val="1630847738"/>
              </p:ext>
            </p:extLst>
          </p:nvPr>
        </p:nvGraphicFramePr>
        <p:xfrm>
          <a:off x="244549" y="1111988"/>
          <a:ext cx="8660554" cy="2060456"/>
        </p:xfrm>
        <a:graphic>
          <a:graphicData uri="http://schemas.openxmlformats.org/drawingml/2006/table">
            <a:tbl>
              <a:tblPr firstRow="1" bandRow="1">
                <a:tableStyleId>{5C22544A-7EE6-4342-B048-85BDC9FD1C3A}</a:tableStyleId>
              </a:tblPr>
              <a:tblGrid>
                <a:gridCol w="2945219">
                  <a:extLst>
                    <a:ext uri="{9D8B030D-6E8A-4147-A177-3AD203B41FA5}">
                      <a16:colId xmlns="" xmlns:a16="http://schemas.microsoft.com/office/drawing/2014/main" val="589787684"/>
                    </a:ext>
                  </a:extLst>
                </a:gridCol>
                <a:gridCol w="2966484">
                  <a:extLst>
                    <a:ext uri="{9D8B030D-6E8A-4147-A177-3AD203B41FA5}">
                      <a16:colId xmlns="" xmlns:a16="http://schemas.microsoft.com/office/drawing/2014/main" val="2699093581"/>
                    </a:ext>
                  </a:extLst>
                </a:gridCol>
                <a:gridCol w="2748851">
                  <a:extLst>
                    <a:ext uri="{9D8B030D-6E8A-4147-A177-3AD203B41FA5}">
                      <a16:colId xmlns="" xmlns:a16="http://schemas.microsoft.com/office/drawing/2014/main" val="1727502069"/>
                    </a:ext>
                  </a:extLst>
                </a:gridCol>
              </a:tblGrid>
              <a:tr h="296678">
                <a:tc gridSpan="3">
                  <a:txBody>
                    <a:bodyPr/>
                    <a:lstStyle/>
                    <a:p>
                      <a:pPr algn="ctr"/>
                      <a:r>
                        <a:rPr lang="en-US" sz="1400" b="1" dirty="0"/>
                        <a:t>Unified CM Advanced Features</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3339948182"/>
                  </a:ext>
                </a:extLst>
              </a:tr>
              <a:tr h="296678">
                <a:tc>
                  <a:txBody>
                    <a:bodyPr/>
                    <a:lstStyle/>
                    <a:p>
                      <a:r>
                        <a:rPr lang="en-US" sz="1400" dirty="0"/>
                        <a:t>AXL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t>UDS</a:t>
                      </a:r>
                      <a:endParaRPr lang="en-US" dirty="0"/>
                    </a:p>
                  </a:txBody>
                  <a:tcPr/>
                </a:tc>
                <a:tc>
                  <a:txBody>
                    <a:bodyPr/>
                    <a:lstStyle/>
                    <a:p>
                      <a:r>
                        <a:rPr lang="en-US" sz="1400" dirty="0"/>
                        <a:t>Serviceability</a:t>
                      </a:r>
                      <a:endParaRPr lang="en-US" dirty="0"/>
                    </a:p>
                  </a:txBody>
                  <a:tcPr/>
                </a:tc>
                <a:extLst>
                  <a:ext uri="{0D108BD9-81ED-4DB2-BD59-A6C34878D82A}">
                    <a16:rowId xmlns="" xmlns:a16="http://schemas.microsoft.com/office/drawing/2014/main" val="397520152"/>
                  </a:ext>
                </a:extLst>
              </a:tr>
              <a:tr h="480821">
                <a:tc>
                  <a:txBody>
                    <a:bodyPr/>
                    <a:lstStyle/>
                    <a:p>
                      <a:r>
                        <a:rPr lang="en-US" sz="1400" dirty="0"/>
                        <a:t>Platform Administrative Web Services (PAWS)</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t>Softphone compatibility</a:t>
                      </a:r>
                    </a:p>
                    <a:p>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t>Extension Mobility</a:t>
                      </a:r>
                    </a:p>
                    <a:p>
                      <a:endParaRPr lang="en-US" dirty="0"/>
                    </a:p>
                  </a:txBody>
                  <a:tcPr/>
                </a:tc>
                <a:extLst>
                  <a:ext uri="{0D108BD9-81ED-4DB2-BD59-A6C34878D82A}">
                    <a16:rowId xmlns="" xmlns:a16="http://schemas.microsoft.com/office/drawing/2014/main" val="1220414842"/>
                  </a:ext>
                </a:extLst>
              </a:tr>
              <a:tr h="480821">
                <a:tc>
                  <a:txBody>
                    <a:bodyPr/>
                    <a:lstStyle/>
                    <a:p>
                      <a:r>
                        <a:rPr lang="en-US" sz="1400" dirty="0"/>
                        <a:t>Cisco Jabber Voice &amp; Video SDK</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t>Java Telephony API (JTAPI) or Telephony API (TAPI)</a:t>
                      </a:r>
                      <a:endParaRPr lang="en-US" dirty="0"/>
                    </a:p>
                  </a:txBody>
                  <a:tcPr/>
                </a:tc>
                <a:tc>
                  <a:txBody>
                    <a:bodyPr/>
                    <a:lstStyle/>
                    <a:p>
                      <a:r>
                        <a:rPr lang="en-US" sz="1400" dirty="0"/>
                        <a:t>Client Matter Codes (CMC)</a:t>
                      </a:r>
                      <a:endParaRPr lang="en-US" dirty="0"/>
                    </a:p>
                  </a:txBody>
                  <a:tcPr/>
                </a:tc>
                <a:extLst>
                  <a:ext uri="{0D108BD9-81ED-4DB2-BD59-A6C34878D82A}">
                    <a16:rowId xmlns="" xmlns:a16="http://schemas.microsoft.com/office/drawing/2014/main" val="3569122352"/>
                  </a:ext>
                </a:extLst>
              </a:tr>
              <a:tr h="414536">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t>Forced Authentication Codes</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t>Hunt Lists</a:t>
                      </a:r>
                      <a:endParaRPr lang="en-US" dirty="0"/>
                    </a:p>
                  </a:txBody>
                  <a:tcPr/>
                </a:tc>
                <a:tc>
                  <a:txBody>
                    <a:bodyPr/>
                    <a:lstStyle/>
                    <a:p>
                      <a:r>
                        <a:rPr lang="en-US" sz="1400" dirty="0"/>
                        <a:t>Music/Video on Hold</a:t>
                      </a:r>
                      <a:endParaRPr lang="en-US" dirty="0"/>
                    </a:p>
                  </a:txBody>
                  <a:tcPr/>
                </a:tc>
                <a:extLst>
                  <a:ext uri="{0D108BD9-81ED-4DB2-BD59-A6C34878D82A}">
                    <a16:rowId xmlns="" xmlns:a16="http://schemas.microsoft.com/office/drawing/2014/main" val="726736307"/>
                  </a:ext>
                </a:extLst>
              </a:tr>
            </a:tbl>
          </a:graphicData>
        </a:graphic>
      </p:graphicFrame>
      <p:sp>
        <p:nvSpPr>
          <p:cNvPr id="3" name="Content Placeholder2">
            <a:extLst>
              <a:ext uri="{FF2B5EF4-FFF2-40B4-BE49-F238E27FC236}">
                <a16:creationId xmlns="" xmlns:a16="http://schemas.microsoft.com/office/drawing/2014/main" id="{29CC73C4-EBFA-416B-B6AD-12B4F59B267B}"/>
              </a:ext>
            </a:extLst>
          </p:cNvPr>
          <p:cNvSpPr/>
          <p:nvPr/>
        </p:nvSpPr>
        <p:spPr>
          <a:xfrm>
            <a:off x="202284" y="3259131"/>
            <a:ext cx="8739431" cy="1528624"/>
          </a:xfrm>
          <a:prstGeom prst="rect">
            <a:avLst/>
          </a:prstGeom>
        </p:spPr>
        <p:txBody>
          <a:bodyPr wrap="square">
            <a:spAutoFit/>
          </a:bodyPr>
          <a:lstStyle/>
          <a:p>
            <a:pPr marL="0" indent="0">
              <a:spcBef>
                <a:spcPts val="200"/>
              </a:spcBef>
              <a:spcAft>
                <a:spcPts val="200"/>
              </a:spcAft>
              <a:buNone/>
            </a:pPr>
            <a:r>
              <a:rPr lang="en-US" sz="1600" b="1" dirty="0">
                <a:solidFill>
                  <a:srgbClr val="000000"/>
                </a:solidFill>
                <a:latin typeface="+mn-lt"/>
              </a:rPr>
              <a:t>Extensions</a:t>
            </a:r>
          </a:p>
          <a:p>
            <a:pPr marL="180975" indent="-180975">
              <a:spcBef>
                <a:spcPts val="200"/>
              </a:spcBef>
              <a:spcAft>
                <a:spcPts val="200"/>
              </a:spcAft>
              <a:buFont typeface="Arial" panose="020B0604020202020204" pitchFamily="34" charset="0"/>
              <a:buChar char="•"/>
            </a:pPr>
            <a:r>
              <a:rPr lang="en-US" sz="1600" dirty="0">
                <a:solidFill>
                  <a:srgbClr val="000000"/>
                </a:solidFill>
                <a:latin typeface="+mn-lt"/>
              </a:rPr>
              <a:t>Unified CM integrates with other services:</a:t>
            </a:r>
          </a:p>
          <a:p>
            <a:pPr marL="534988" indent="-179388">
              <a:spcBef>
                <a:spcPts val="200"/>
              </a:spcBef>
              <a:spcAft>
                <a:spcPts val="200"/>
              </a:spcAft>
              <a:buFont typeface="Arial" panose="020B0604020202020204" pitchFamily="34" charset="0"/>
              <a:buChar char="•"/>
            </a:pPr>
            <a:r>
              <a:rPr lang="en-US" sz="1600" dirty="0">
                <a:solidFill>
                  <a:srgbClr val="000000"/>
                </a:solidFill>
                <a:latin typeface="+mn-lt"/>
              </a:rPr>
              <a:t>Cisco Instant Messaging and Presence (Cisco IM&amp;P)</a:t>
            </a:r>
          </a:p>
          <a:p>
            <a:pPr marL="534988" indent="-179388">
              <a:spcBef>
                <a:spcPts val="200"/>
              </a:spcBef>
              <a:spcAft>
                <a:spcPts val="200"/>
              </a:spcAft>
              <a:buFont typeface="Arial" panose="020B0604020202020204" pitchFamily="34" charset="0"/>
              <a:buChar char="•"/>
            </a:pPr>
            <a:r>
              <a:rPr lang="en-US" sz="1600" dirty="0">
                <a:solidFill>
                  <a:srgbClr val="000000"/>
                </a:solidFill>
                <a:latin typeface="+mn-lt"/>
              </a:rPr>
              <a:t>Voicemail</a:t>
            </a:r>
          </a:p>
          <a:p>
            <a:pPr marL="534988" indent="-179388">
              <a:spcBef>
                <a:spcPts val="200"/>
              </a:spcBef>
              <a:spcAft>
                <a:spcPts val="200"/>
              </a:spcAft>
              <a:buFont typeface="Arial" panose="020B0604020202020204" pitchFamily="34" charset="0"/>
              <a:buChar char="•"/>
            </a:pPr>
            <a:r>
              <a:rPr lang="en-US" sz="1600" dirty="0">
                <a:solidFill>
                  <a:srgbClr val="000000"/>
                </a:solidFill>
                <a:latin typeface="+mn-lt"/>
              </a:rPr>
              <a:t>Contact Center</a:t>
            </a:r>
          </a:p>
        </p:txBody>
      </p:sp>
    </p:spTree>
    <p:extLst>
      <p:ext uri="{BB962C8B-B14F-4D97-AF65-F5344CB8AC3E}">
        <p14:creationId xmlns:p14="http://schemas.microsoft.com/office/powerpoint/2010/main" val="2120758689"/>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50" y="41393"/>
            <a:ext cx="4387979" cy="757551"/>
          </a:xfrm>
        </p:spPr>
        <p:txBody>
          <a:bodyPr/>
          <a:lstStyle/>
          <a:p>
            <a:r>
              <a:rPr altLang="en-US" sz="1600" dirty="0"/>
              <a:t>Cisco Collaboration Platforms </a:t>
            </a:r>
            <a:br>
              <a:rPr altLang="en-US" sz="1600" dirty="0"/>
            </a:br>
            <a:r>
              <a:rPr dirty="0"/>
              <a:t>Administrative XML Layer</a:t>
            </a:r>
            <a:endParaRPr lang="en-CA" altLang="en-US" dirty="0"/>
          </a:p>
        </p:txBody>
      </p:sp>
      <p:sp>
        <p:nvSpPr>
          <p:cNvPr id="6" name="Content Placeholder 1"/>
          <p:cNvSpPr>
            <a:spLocks noGrp="1"/>
          </p:cNvSpPr>
          <p:nvPr>
            <p:ph idx="1"/>
          </p:nvPr>
        </p:nvSpPr>
        <p:spPr>
          <a:xfrm>
            <a:off x="144067" y="797785"/>
            <a:ext cx="4210650" cy="3638883"/>
          </a:xfrm>
          <a:solidFill>
            <a:schemeClr val="bg1"/>
          </a:solidFill>
        </p:spPr>
        <p:txBody>
          <a:bodyPr/>
          <a:lstStyle/>
          <a:p>
            <a:pPr marL="177800" indent="-177800">
              <a:spcBef>
                <a:spcPts val="0"/>
              </a:spcBef>
              <a:spcAft>
                <a:spcPts val="800"/>
              </a:spcAft>
              <a:buFont typeface="Arial" pitchFamily="34" charset="0"/>
              <a:buChar char="•"/>
            </a:pPr>
            <a:r>
              <a:rPr lang="en-GB" sz="1600" dirty="0"/>
              <a:t>Administrative XML Layer (AXL) is an XML/SOAP-based interface that provides a mechanism for inserting, retrieving, updating, and removing data from the Unified Communication configuration database.</a:t>
            </a:r>
          </a:p>
          <a:p>
            <a:pPr marL="177800" indent="-177800">
              <a:spcBef>
                <a:spcPts val="0"/>
              </a:spcBef>
              <a:spcAft>
                <a:spcPts val="800"/>
              </a:spcAft>
              <a:buFont typeface="Arial" pitchFamily="34" charset="0"/>
              <a:buChar char="•"/>
            </a:pPr>
            <a:r>
              <a:rPr lang="en-US" sz="1600" dirty="0"/>
              <a:t>Developers can use AXL and the provided Web Services Description Language (WSDL) to create, read, update, and delete objects such as gateways, users, devices, route-patterns and so on.</a:t>
            </a:r>
          </a:p>
          <a:p>
            <a:pPr marL="177800" indent="-177800">
              <a:spcBef>
                <a:spcPts val="0"/>
              </a:spcBef>
              <a:spcAft>
                <a:spcPts val="800"/>
              </a:spcAft>
              <a:buFont typeface="Arial" pitchFamily="34" charset="0"/>
              <a:buChar char="•"/>
            </a:pPr>
            <a:r>
              <a:rPr lang="en-US" sz="1600" dirty="0"/>
              <a:t>The AXL API is for administration and configuration.</a:t>
            </a:r>
            <a:endParaRPr lang="en-GB" sz="1600" dirty="0"/>
          </a:p>
        </p:txBody>
      </p:sp>
      <p:pic>
        <p:nvPicPr>
          <p:cNvPr id="4" name="Picture 3" descr="axl.png"/>
          <p:cNvPicPr>
            <a:picLocks noChangeAspect="1"/>
          </p:cNvPicPr>
          <p:nvPr/>
        </p:nvPicPr>
        <p:blipFill>
          <a:blip r:embed="rId3"/>
          <a:stretch>
            <a:fillRect/>
          </a:stretch>
        </p:blipFill>
        <p:spPr>
          <a:xfrm>
            <a:off x="4747315" y="849589"/>
            <a:ext cx="3928726" cy="3378702"/>
          </a:xfrm>
          <a:prstGeom prst="rect">
            <a:avLst/>
          </a:prstGeom>
          <a:ln>
            <a:solidFill>
              <a:srgbClr val="000000"/>
            </a:solidFill>
          </a:ln>
        </p:spPr>
      </p:pic>
      <p:sp>
        <p:nvSpPr>
          <p:cNvPr id="2" name="Text Box 1">
            <a:extLst>
              <a:ext uri="{FF2B5EF4-FFF2-40B4-BE49-F238E27FC236}">
                <a16:creationId xmlns="" xmlns:a16="http://schemas.microsoft.com/office/drawing/2014/main" id="{261834BA-1692-4C98-B6B6-0B991F9375D5}"/>
              </a:ext>
            </a:extLst>
          </p:cNvPr>
          <p:cNvSpPr/>
          <p:nvPr/>
        </p:nvSpPr>
        <p:spPr>
          <a:xfrm>
            <a:off x="4668472" y="4224401"/>
            <a:ext cx="4231260" cy="584775"/>
          </a:xfrm>
          <a:prstGeom prst="rect">
            <a:avLst/>
          </a:prstGeom>
        </p:spPr>
        <p:txBody>
          <a:bodyPr wrap="square">
            <a:spAutoFit/>
          </a:bodyPr>
          <a:lstStyle/>
          <a:p>
            <a:pPr algn="ctr"/>
            <a:r>
              <a:rPr lang="en-US" sz="1600" dirty="0">
                <a:solidFill>
                  <a:srgbClr val="000000"/>
                </a:solidFill>
                <a:latin typeface="+mn-lt"/>
                <a:cs typeface="Times New Roman" panose="02020603050405020304" pitchFamily="18" charset="0"/>
              </a:rPr>
              <a:t>AXL and the Unified Communication Configuration Database</a:t>
            </a:r>
          </a:p>
        </p:txBody>
      </p:sp>
    </p:spTree>
    <p:extLst>
      <p:ext uri="{BB962C8B-B14F-4D97-AF65-F5344CB8AC3E}">
        <p14:creationId xmlns:p14="http://schemas.microsoft.com/office/powerpoint/2010/main" val="497309303"/>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Administrative XML Layer (Contd.)</a:t>
            </a:r>
            <a:endParaRPr lang="en-CA" altLang="en-US" dirty="0"/>
          </a:p>
        </p:txBody>
      </p:sp>
      <p:sp>
        <p:nvSpPr>
          <p:cNvPr id="6" name="Content Placeholder 1"/>
          <p:cNvSpPr>
            <a:spLocks noGrp="1"/>
          </p:cNvSpPr>
          <p:nvPr>
            <p:ph idx="1"/>
          </p:nvPr>
        </p:nvSpPr>
        <p:spPr>
          <a:xfrm>
            <a:off x="118925" y="820498"/>
            <a:ext cx="8833678" cy="4088659"/>
          </a:xfrm>
        </p:spPr>
        <p:txBody>
          <a:bodyPr/>
          <a:lstStyle/>
          <a:p>
            <a:pPr marL="0" indent="0">
              <a:spcBef>
                <a:spcPts val="400"/>
              </a:spcBef>
              <a:spcAft>
                <a:spcPts val="400"/>
              </a:spcAft>
              <a:buNone/>
            </a:pPr>
            <a:r>
              <a:rPr lang="en-US" sz="1600" b="1" dirty="0"/>
              <a:t>How it works?</a:t>
            </a:r>
          </a:p>
          <a:p>
            <a:pPr>
              <a:spcBef>
                <a:spcPts val="400"/>
              </a:spcBef>
              <a:spcAft>
                <a:spcPts val="400"/>
              </a:spcAft>
              <a:buFont typeface="Arial" panose="020B0604020202020204" pitchFamily="34" charset="0"/>
              <a:buChar char="•"/>
            </a:pPr>
            <a:r>
              <a:rPr lang="en-US" sz="1600" dirty="0"/>
              <a:t>AXL is a SOAP interface.</a:t>
            </a:r>
          </a:p>
          <a:p>
            <a:pPr>
              <a:spcBef>
                <a:spcPts val="400"/>
              </a:spcBef>
              <a:spcAft>
                <a:spcPts val="400"/>
              </a:spcAft>
              <a:buFont typeface="Arial" panose="020B0604020202020204" pitchFamily="34" charset="0"/>
              <a:buChar char="•"/>
            </a:pPr>
            <a:r>
              <a:rPr lang="en-US" sz="1600" dirty="0"/>
              <a:t>The methods for the objects begin with: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list</a:t>
            </a:r>
            <a:r>
              <a:rPr lang="en-US" dirty="0"/>
              <a:t>,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add</a:t>
            </a:r>
            <a:r>
              <a:rPr lang="en-US" dirty="0"/>
              <a:t>,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update</a:t>
            </a:r>
            <a:r>
              <a:rPr lang="en-US" dirty="0"/>
              <a:t>,</a:t>
            </a:r>
            <a:r>
              <a:rPr lang="en-US" sz="1600" dirty="0">
                <a:solidFill>
                  <a:schemeClr val="bg1"/>
                </a:solidFill>
                <a:highlight>
                  <a:srgbClr val="000000"/>
                </a:highlight>
              </a:rPr>
              <a:t>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get</a:t>
            </a:r>
            <a:r>
              <a:rPr lang="en-US" dirty="0"/>
              <a:t>, and</a:t>
            </a:r>
            <a:r>
              <a:rPr lang="en-US" sz="1600" dirty="0">
                <a:solidFill>
                  <a:schemeClr val="bg1"/>
                </a:solidFill>
                <a:highlight>
                  <a:srgbClr val="000000"/>
                </a:highlight>
              </a:rPr>
              <a:t>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remove</a:t>
            </a:r>
            <a:r>
              <a:rPr lang="en-US" dirty="0"/>
              <a:t>.</a:t>
            </a:r>
          </a:p>
          <a:p>
            <a:pPr>
              <a:spcBef>
                <a:spcPts val="400"/>
              </a:spcBef>
              <a:spcAft>
                <a:spcPts val="400"/>
              </a:spcAft>
              <a:buFont typeface="Arial" panose="020B0604020202020204" pitchFamily="34" charset="0"/>
              <a:buChar char="•"/>
            </a:pPr>
            <a:r>
              <a:rPr lang="en-IN" sz="1600" dirty="0"/>
              <a:t>For example, </a:t>
            </a:r>
            <a:r>
              <a:rPr lang="en-IN" sz="1600" dirty="0">
                <a:solidFill>
                  <a:schemeClr val="bg1"/>
                </a:solidFill>
                <a:highlight>
                  <a:srgbClr val="000000"/>
                </a:highlight>
                <a:latin typeface="Times New Roman" panose="02020603050405020304" pitchFamily="18" charset="0"/>
                <a:cs typeface="Times New Roman" panose="02020603050405020304" pitchFamily="18" charset="0"/>
              </a:rPr>
              <a:t>listPhone </a:t>
            </a:r>
            <a:r>
              <a:rPr lang="en-IN" sz="1600" dirty="0"/>
              <a:t>lists all phones, and </a:t>
            </a:r>
            <a:r>
              <a:rPr lang="en-IN" sz="1600" dirty="0">
                <a:solidFill>
                  <a:schemeClr val="bg1"/>
                </a:solidFill>
                <a:highlight>
                  <a:srgbClr val="000000"/>
                </a:highlight>
                <a:latin typeface="Times New Roman" panose="02020603050405020304" pitchFamily="18" charset="0"/>
                <a:cs typeface="Times New Roman" panose="02020603050405020304" pitchFamily="18" charset="0"/>
              </a:rPr>
              <a:t>addUser</a:t>
            </a:r>
            <a:r>
              <a:rPr lang="en-IN" sz="1600" dirty="0"/>
              <a:t> creates a new user.</a:t>
            </a:r>
            <a:endParaRPr lang="en-US" sz="1600" dirty="0">
              <a:solidFill>
                <a:schemeClr val="bg1"/>
              </a:solidFill>
              <a:highlight>
                <a:srgbClr val="000000"/>
              </a:highlight>
            </a:endParaRPr>
          </a:p>
          <a:p>
            <a:pPr marL="0" indent="0">
              <a:spcBef>
                <a:spcPts val="400"/>
              </a:spcBef>
              <a:spcAft>
                <a:spcPts val="400"/>
              </a:spcAft>
              <a:buNone/>
            </a:pPr>
            <a:r>
              <a:rPr lang="en-US" sz="1600" b="1" dirty="0"/>
              <a:t>SQL queries</a:t>
            </a:r>
          </a:p>
          <a:p>
            <a:pPr>
              <a:spcBef>
                <a:spcPts val="400"/>
              </a:spcBef>
              <a:spcAft>
                <a:spcPts val="400"/>
              </a:spcAft>
              <a:buFont typeface="Arial" panose="020B0604020202020204" pitchFamily="34" charset="0"/>
              <a:buChar char="•"/>
            </a:pPr>
            <a:r>
              <a:rPr lang="en-US" sz="1600" dirty="0"/>
              <a:t>You can also perform direct SQL queries to update or retrieve data in the Unified CM configuration database using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ExecuteSQLupdate</a:t>
            </a:r>
            <a:r>
              <a:rPr lang="en-US" sz="1600" dirty="0"/>
              <a:t> or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ExecuteSQLquer</a:t>
            </a:r>
            <a:r>
              <a:rPr lang="en-US" sz="1600" dirty="0">
                <a:solidFill>
                  <a:schemeClr val="bg1"/>
                </a:solidFill>
                <a:highlight>
                  <a:srgbClr val="000000"/>
                </a:highlight>
              </a:rPr>
              <a:t>y</a:t>
            </a:r>
            <a:r>
              <a:rPr lang="en-US" sz="1600" dirty="0"/>
              <a:t>.</a:t>
            </a:r>
          </a:p>
          <a:p>
            <a:pPr marL="0" indent="0">
              <a:spcBef>
                <a:spcPts val="400"/>
              </a:spcBef>
              <a:spcAft>
                <a:spcPts val="400"/>
              </a:spcAft>
              <a:buNone/>
            </a:pPr>
            <a:r>
              <a:rPr lang="en-US" sz="1600" b="1" dirty="0"/>
              <a:t>Versioning</a:t>
            </a:r>
            <a:endParaRPr lang="en-US" sz="1600" dirty="0"/>
          </a:p>
          <a:p>
            <a:pPr>
              <a:spcBef>
                <a:spcPts val="400"/>
              </a:spcBef>
              <a:spcAft>
                <a:spcPts val="400"/>
              </a:spcAft>
              <a:buFont typeface="Arial" panose="020B0604020202020204" pitchFamily="34" charset="0"/>
              <a:buChar char="•"/>
            </a:pPr>
            <a:r>
              <a:rPr lang="en-US" sz="1600" dirty="0"/>
              <a:t>The AXL schema version is backwards-compatible for up to two major releases. </a:t>
            </a:r>
          </a:p>
          <a:p>
            <a:pPr>
              <a:spcBef>
                <a:spcPts val="400"/>
              </a:spcBef>
              <a:spcAft>
                <a:spcPts val="400"/>
              </a:spcAft>
              <a:buFont typeface="Arial" panose="020B0604020202020204" pitchFamily="34" charset="0"/>
              <a:buChar char="•"/>
            </a:pPr>
            <a:r>
              <a:rPr lang="en-US" sz="1600" dirty="0"/>
              <a:t>This means developers can use AXL schema version 10.0(1) for Unified CM release 10.0(1) through 12.5(1). </a:t>
            </a:r>
          </a:p>
          <a:p>
            <a:pPr marL="0" indent="0">
              <a:spcBef>
                <a:spcPts val="500"/>
              </a:spcBef>
              <a:spcAft>
                <a:spcPts val="500"/>
              </a:spcAft>
              <a:buNone/>
            </a:pPr>
            <a:endParaRPr lang="en-US" sz="1600" dirty="0"/>
          </a:p>
          <a:p>
            <a:pPr marL="0" indent="0">
              <a:spcBef>
                <a:spcPts val="500"/>
              </a:spcBef>
              <a:spcAft>
                <a:spcPts val="500"/>
              </a:spcAft>
              <a:buNone/>
            </a:pPr>
            <a:endParaRPr lang="en-GB" sz="1600" dirty="0"/>
          </a:p>
        </p:txBody>
      </p:sp>
    </p:spTree>
    <p:extLst>
      <p:ext uri="{BB962C8B-B14F-4D97-AF65-F5344CB8AC3E}">
        <p14:creationId xmlns:p14="http://schemas.microsoft.com/office/powerpoint/2010/main" val="3954368982"/>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Administrative XML Layer (Contd.)</a:t>
            </a:r>
            <a:endParaRPr lang="en-CA" altLang="en-US" dirty="0"/>
          </a:p>
        </p:txBody>
      </p:sp>
      <p:sp>
        <p:nvSpPr>
          <p:cNvPr id="3" name="Content Placeholder 2">
            <a:extLst>
              <a:ext uri="{FF2B5EF4-FFF2-40B4-BE49-F238E27FC236}">
                <a16:creationId xmlns="" xmlns:a16="http://schemas.microsoft.com/office/drawing/2014/main" id="{D69FDD1B-9224-435C-A0C1-1F363A391E1C}"/>
              </a:ext>
            </a:extLst>
          </p:cNvPr>
          <p:cNvSpPr/>
          <p:nvPr/>
        </p:nvSpPr>
        <p:spPr>
          <a:xfrm>
            <a:off x="94209" y="793919"/>
            <a:ext cx="8896431" cy="4062651"/>
          </a:xfrm>
          <a:prstGeom prst="rect">
            <a:avLst/>
          </a:prstGeom>
        </p:spPr>
        <p:txBody>
          <a:bodyPr wrap="square">
            <a:spAutoFit/>
          </a:bodyPr>
          <a:lstStyle/>
          <a:p>
            <a:pPr>
              <a:spcBef>
                <a:spcPts val="400"/>
              </a:spcBef>
              <a:spcAft>
                <a:spcPts val="400"/>
              </a:spcAft>
            </a:pPr>
            <a:r>
              <a:rPr lang="en-US" sz="1600" b="1" dirty="0">
                <a:solidFill>
                  <a:srgbClr val="000000"/>
                </a:solidFill>
                <a:latin typeface="+mn-lt"/>
              </a:rPr>
              <a:t>Advanced features</a:t>
            </a:r>
            <a:endParaRPr lang="en-US" sz="1600" dirty="0">
              <a:solidFill>
                <a:srgbClr val="000000"/>
              </a:solidFill>
              <a:latin typeface="+mn-lt"/>
            </a:endParaRPr>
          </a:p>
          <a:p>
            <a:pPr marL="180975" indent="-180975">
              <a:spcBef>
                <a:spcPts val="400"/>
              </a:spcBef>
              <a:spcAft>
                <a:spcPts val="400"/>
              </a:spcAft>
              <a:buFont typeface="Arial" panose="020B0604020202020204" pitchFamily="34" charset="0"/>
              <a:buChar char="•"/>
            </a:pPr>
            <a:r>
              <a:rPr lang="en-US" sz="1600" dirty="0">
                <a:solidFill>
                  <a:srgbClr val="000000"/>
                </a:solidFill>
                <a:latin typeface="+mn-lt"/>
              </a:rPr>
              <a:t>One of the most advanced feature of AXL is the Change Notification Feature. </a:t>
            </a:r>
          </a:p>
          <a:p>
            <a:pPr marL="180975" indent="-180975">
              <a:spcBef>
                <a:spcPts val="400"/>
              </a:spcBef>
              <a:spcAft>
                <a:spcPts val="400"/>
              </a:spcAft>
              <a:buFont typeface="Arial" panose="020B0604020202020204" pitchFamily="34" charset="0"/>
              <a:buChar char="•"/>
            </a:pPr>
            <a:r>
              <a:rPr lang="en-US" sz="1600" dirty="0">
                <a:solidFill>
                  <a:srgbClr val="000000"/>
                </a:solidFill>
                <a:latin typeface="+mn-lt"/>
              </a:rPr>
              <a:t>You can use this SOAP request repeatedly to see what changes have been made to the system since the last time you ran the request. </a:t>
            </a:r>
          </a:p>
          <a:p>
            <a:pPr marL="180975" indent="-180975">
              <a:spcBef>
                <a:spcPts val="400"/>
              </a:spcBef>
              <a:spcAft>
                <a:spcPts val="400"/>
              </a:spcAft>
              <a:buFont typeface="Arial" panose="020B0604020202020204" pitchFamily="34" charset="0"/>
              <a:buChar char="•"/>
            </a:pPr>
            <a:r>
              <a:rPr lang="en-US" sz="1600" dirty="0">
                <a:solidFill>
                  <a:srgbClr val="000000"/>
                </a:solidFill>
                <a:latin typeface="+mn-lt"/>
              </a:rPr>
              <a:t>You can request to see changes about specific categories, like Phone or User, or just see all changes.</a:t>
            </a:r>
          </a:p>
          <a:p>
            <a:pPr>
              <a:lnSpc>
                <a:spcPct val="50000"/>
              </a:lnSpc>
              <a:spcBef>
                <a:spcPts val="400"/>
              </a:spcBef>
              <a:spcAft>
                <a:spcPts val="400"/>
              </a:spcAft>
            </a:pPr>
            <a:endParaRPr lang="en-US" sz="1600" dirty="0">
              <a:solidFill>
                <a:srgbClr val="000000"/>
              </a:solidFill>
              <a:latin typeface="+mn-lt"/>
            </a:endParaRPr>
          </a:p>
          <a:p>
            <a:pPr marL="0" indent="0">
              <a:spcBef>
                <a:spcPts val="400"/>
              </a:spcBef>
              <a:spcAft>
                <a:spcPts val="400"/>
              </a:spcAft>
              <a:buNone/>
            </a:pPr>
            <a:r>
              <a:rPr lang="en-US" sz="1600" b="1" dirty="0">
                <a:solidFill>
                  <a:srgbClr val="000000"/>
                </a:solidFill>
                <a:latin typeface="+mn-lt"/>
              </a:rPr>
              <a:t>Related SOAP-based Administration APIs</a:t>
            </a:r>
          </a:p>
          <a:p>
            <a:pPr marL="285750" indent="-285750">
              <a:spcBef>
                <a:spcPts val="400"/>
              </a:spcBef>
              <a:spcAft>
                <a:spcPts val="400"/>
              </a:spcAft>
              <a:buFont typeface="Arial" panose="020B0604020202020204" pitchFamily="34" charset="0"/>
              <a:buChar char="•"/>
            </a:pPr>
            <a:r>
              <a:rPr lang="en-US" sz="1600" dirty="0">
                <a:solidFill>
                  <a:srgbClr val="000000"/>
                </a:solidFill>
                <a:latin typeface="+mn-lt"/>
              </a:rPr>
              <a:t>UC Manager Serviceability includes similar SOAP-based API requests for retrieving information about phones such as the registration status, the IP address, and so on.</a:t>
            </a:r>
          </a:p>
          <a:p>
            <a:pPr marL="285750" indent="-285750">
              <a:spcBef>
                <a:spcPts val="400"/>
              </a:spcBef>
              <a:spcAft>
                <a:spcPts val="400"/>
              </a:spcAft>
              <a:buFont typeface="Arial" panose="020B0604020202020204" pitchFamily="34" charset="0"/>
              <a:buChar char="•"/>
            </a:pPr>
            <a:r>
              <a:rPr lang="en-US" sz="1600" dirty="0">
                <a:solidFill>
                  <a:srgbClr val="000000"/>
                </a:solidFill>
                <a:latin typeface="+mn-lt"/>
              </a:rPr>
              <a:t>It also includes a performance monitoring API, and an API to manage and get the status of CUCM services. </a:t>
            </a:r>
          </a:p>
          <a:p>
            <a:endParaRPr lang="en-US" sz="1600" dirty="0">
              <a:solidFill>
                <a:srgbClr val="000000"/>
              </a:solidFill>
              <a:latin typeface="+mn-lt"/>
            </a:endParaRPr>
          </a:p>
        </p:txBody>
      </p:sp>
    </p:spTree>
    <p:extLst>
      <p:ext uri="{BB962C8B-B14F-4D97-AF65-F5344CB8AC3E}">
        <p14:creationId xmlns:p14="http://schemas.microsoft.com/office/powerpoint/2010/main" val="2203629025"/>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User Data Services</a:t>
            </a:r>
            <a:endParaRPr lang="en-CA" altLang="en-US" dirty="0"/>
          </a:p>
        </p:txBody>
      </p:sp>
      <p:sp>
        <p:nvSpPr>
          <p:cNvPr id="6" name="Content Placeholder 1"/>
          <p:cNvSpPr>
            <a:spLocks noGrp="1"/>
          </p:cNvSpPr>
          <p:nvPr>
            <p:ph idx="1"/>
          </p:nvPr>
        </p:nvSpPr>
        <p:spPr>
          <a:xfrm>
            <a:off x="135400" y="782468"/>
            <a:ext cx="8885031" cy="3951186"/>
          </a:xfrm>
        </p:spPr>
        <p:txBody>
          <a:bodyPr/>
          <a:lstStyle/>
          <a:p>
            <a:pPr marL="0" indent="0">
              <a:spcBef>
                <a:spcPts val="400"/>
              </a:spcBef>
              <a:spcAft>
                <a:spcPts val="400"/>
              </a:spcAft>
              <a:buNone/>
            </a:pPr>
            <a:r>
              <a:rPr lang="en-GB" sz="1600" b="1" dirty="0"/>
              <a:t>What are User Data Services?</a:t>
            </a:r>
          </a:p>
          <a:p>
            <a:pPr marL="177800" indent="-177800">
              <a:spcBef>
                <a:spcPts val="400"/>
              </a:spcBef>
              <a:spcAft>
                <a:spcPts val="400"/>
              </a:spcAft>
              <a:buFont typeface="Arial" pitchFamily="34" charset="0"/>
              <a:buChar char="•"/>
            </a:pPr>
            <a:r>
              <a:rPr lang="en-GB" sz="1600" dirty="0"/>
              <a:t>User Data Services (UDS) is a REST-based API that provides a mechanism for inserting, retrieving, updating and removing data from the Unified Communication configuration database.</a:t>
            </a:r>
          </a:p>
          <a:p>
            <a:pPr marL="0" indent="0">
              <a:spcBef>
                <a:spcPts val="400"/>
              </a:spcBef>
              <a:spcAft>
                <a:spcPts val="400"/>
              </a:spcAft>
              <a:buNone/>
            </a:pPr>
            <a:r>
              <a:rPr lang="en-US" sz="1600" b="1" dirty="0"/>
              <a:t>Purpose</a:t>
            </a:r>
            <a:endParaRPr lang="en-GB" sz="1600" dirty="0"/>
          </a:p>
          <a:p>
            <a:pPr marL="177800" indent="-177800">
              <a:spcBef>
                <a:spcPts val="400"/>
              </a:spcBef>
              <a:spcAft>
                <a:spcPts val="400"/>
              </a:spcAft>
              <a:buFont typeface="Arial" pitchFamily="34" charset="0"/>
              <a:buChar char="•"/>
            </a:pPr>
            <a:r>
              <a:rPr lang="en-GB" sz="1600" dirty="0"/>
              <a:t>The UDS API is designed for end users to configure settings.</a:t>
            </a:r>
          </a:p>
          <a:p>
            <a:pPr marL="0" indent="0">
              <a:spcBef>
                <a:spcPts val="400"/>
              </a:spcBef>
              <a:spcAft>
                <a:spcPts val="400"/>
              </a:spcAft>
              <a:buNone/>
            </a:pPr>
            <a:r>
              <a:rPr lang="en-US" sz="1600" b="1" dirty="0"/>
              <a:t>What you can do with UDS</a:t>
            </a:r>
            <a:endParaRPr lang="en-GB" sz="1600" dirty="0"/>
          </a:p>
          <a:p>
            <a:pPr marL="177800" indent="-177800">
              <a:spcBef>
                <a:spcPts val="400"/>
              </a:spcBef>
              <a:spcAft>
                <a:spcPts val="400"/>
              </a:spcAft>
              <a:buFont typeface="Arial" pitchFamily="34" charset="0"/>
              <a:buChar char="•"/>
            </a:pPr>
            <a:r>
              <a:rPr lang="en-GB" sz="1600" dirty="0"/>
              <a:t>UDS API can be used to create a directory search or manage user preferences and settings in the web application. </a:t>
            </a:r>
          </a:p>
          <a:p>
            <a:pPr marL="0" indent="0">
              <a:spcBef>
                <a:spcPts val="400"/>
              </a:spcBef>
              <a:spcAft>
                <a:spcPts val="400"/>
              </a:spcAft>
              <a:buNone/>
            </a:pPr>
            <a:r>
              <a:rPr lang="en-US" sz="1600" b="1" dirty="0"/>
              <a:t>How it works</a:t>
            </a:r>
            <a:endParaRPr lang="en-GB" sz="1600" dirty="0"/>
          </a:p>
          <a:p>
            <a:pPr marL="177800" indent="-177800">
              <a:spcBef>
                <a:spcPts val="400"/>
              </a:spcBef>
              <a:spcAft>
                <a:spcPts val="400"/>
              </a:spcAft>
              <a:buFont typeface="Arial" pitchFamily="34" charset="0"/>
              <a:buChar char="•"/>
            </a:pPr>
            <a:r>
              <a:rPr lang="en-GB" sz="1600" dirty="0"/>
              <a:t>UDS is a REST-based interface that sends and receives XML-formatted data. </a:t>
            </a:r>
          </a:p>
          <a:p>
            <a:pPr marL="177800" indent="-177800">
              <a:spcBef>
                <a:spcPts val="400"/>
              </a:spcBef>
              <a:spcAft>
                <a:spcPts val="400"/>
              </a:spcAft>
              <a:buFont typeface="Arial" pitchFamily="34" charset="0"/>
              <a:buChar char="•"/>
            </a:pPr>
            <a:r>
              <a:rPr lang="en-GB" sz="1600" dirty="0"/>
              <a:t>UDS implements the four common HTTP request methods: </a:t>
            </a:r>
            <a:r>
              <a:rPr lang="en-GB" sz="1600" spc="110" dirty="0">
                <a:solidFill>
                  <a:schemeClr val="bg1"/>
                </a:solidFill>
                <a:highlight>
                  <a:srgbClr val="000000"/>
                </a:highlight>
                <a:latin typeface="Times New Roman" panose="02020603050405020304" pitchFamily="18" charset="0"/>
                <a:cs typeface="Times New Roman" panose="02020603050405020304" pitchFamily="18" charset="0"/>
              </a:rPr>
              <a:t>GET</a:t>
            </a:r>
            <a:r>
              <a:rPr lang="en-GB" sz="1600" dirty="0"/>
              <a:t>, </a:t>
            </a:r>
            <a:r>
              <a:rPr lang="en-GB" sz="1600" spc="110" dirty="0">
                <a:solidFill>
                  <a:schemeClr val="bg1"/>
                </a:solidFill>
                <a:highlight>
                  <a:srgbClr val="000000"/>
                </a:highlight>
                <a:latin typeface="Times New Roman" panose="02020603050405020304" pitchFamily="18" charset="0"/>
                <a:cs typeface="Times New Roman" panose="02020603050405020304" pitchFamily="18" charset="0"/>
              </a:rPr>
              <a:t>POST</a:t>
            </a:r>
            <a:r>
              <a:rPr lang="en-GB" sz="1600" dirty="0"/>
              <a:t>, </a:t>
            </a:r>
            <a:r>
              <a:rPr lang="en-GB" sz="1600" spc="110" dirty="0">
                <a:solidFill>
                  <a:schemeClr val="bg1"/>
                </a:solidFill>
                <a:highlight>
                  <a:srgbClr val="000000"/>
                </a:highlight>
                <a:latin typeface="Times New Roman" panose="02020603050405020304" pitchFamily="18" charset="0"/>
                <a:cs typeface="Times New Roman" panose="02020603050405020304" pitchFamily="18" charset="0"/>
              </a:rPr>
              <a:t>PUT</a:t>
            </a:r>
            <a:r>
              <a:rPr lang="en-GB" sz="1600" dirty="0"/>
              <a:t>, and </a:t>
            </a:r>
            <a:r>
              <a:rPr lang="en-GB" sz="1600" spc="110" dirty="0">
                <a:solidFill>
                  <a:schemeClr val="bg1"/>
                </a:solidFill>
                <a:highlight>
                  <a:srgbClr val="000000"/>
                </a:highlight>
                <a:latin typeface="Times New Roman" panose="02020603050405020304" pitchFamily="18" charset="0"/>
                <a:cs typeface="Times New Roman" panose="02020603050405020304" pitchFamily="18" charset="0"/>
              </a:rPr>
              <a:t>DELETE</a:t>
            </a:r>
            <a:r>
              <a:rPr lang="en-GB" sz="1600" dirty="0"/>
              <a:t>.</a:t>
            </a:r>
          </a:p>
          <a:p>
            <a:pPr marL="0" indent="0">
              <a:buNone/>
            </a:pPr>
            <a:endParaRPr lang="en-US" sz="1600" dirty="0"/>
          </a:p>
          <a:p>
            <a:pPr marL="177800" indent="-177800">
              <a:spcBef>
                <a:spcPts val="300"/>
              </a:spcBef>
              <a:spcAft>
                <a:spcPts val="300"/>
              </a:spcAft>
              <a:buFont typeface="Arial" pitchFamily="34" charset="0"/>
              <a:buChar char="•"/>
            </a:pPr>
            <a:endParaRPr lang="en-GB" sz="1600" dirty="0"/>
          </a:p>
        </p:txBody>
      </p:sp>
    </p:spTree>
    <p:extLst>
      <p:ext uri="{BB962C8B-B14F-4D97-AF65-F5344CB8AC3E}">
        <p14:creationId xmlns:p14="http://schemas.microsoft.com/office/powerpoint/2010/main" val="3332592774"/>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Cisco Finesse</a:t>
            </a:r>
            <a:endParaRPr lang="en-CA" altLang="en-US" dirty="0"/>
          </a:p>
        </p:txBody>
      </p:sp>
      <p:sp>
        <p:nvSpPr>
          <p:cNvPr id="6" name="Content Placeholder 5"/>
          <p:cNvSpPr>
            <a:spLocks noGrp="1"/>
          </p:cNvSpPr>
          <p:nvPr>
            <p:ph idx="1"/>
          </p:nvPr>
        </p:nvSpPr>
        <p:spPr>
          <a:xfrm>
            <a:off x="144067" y="741233"/>
            <a:ext cx="3106127" cy="3512261"/>
          </a:xfrm>
        </p:spPr>
        <p:txBody>
          <a:bodyPr/>
          <a:lstStyle/>
          <a:p>
            <a:pPr marL="177800" indent="-177800">
              <a:spcBef>
                <a:spcPts val="0"/>
              </a:spcBef>
              <a:spcAft>
                <a:spcPts val="800"/>
              </a:spcAft>
              <a:buFont typeface="Arial" pitchFamily="34" charset="0"/>
              <a:buChar char="•"/>
            </a:pPr>
            <a:r>
              <a:rPr lang="en-GB" sz="1600" dirty="0"/>
              <a:t>Finesse is Cisco's browser-based contact center agent and supervisor desktop.</a:t>
            </a:r>
          </a:p>
          <a:p>
            <a:pPr marL="177800" indent="-177800">
              <a:spcBef>
                <a:spcPts val="0"/>
              </a:spcBef>
              <a:spcAft>
                <a:spcPts val="800"/>
              </a:spcAft>
              <a:buFont typeface="Arial" pitchFamily="34" charset="0"/>
              <a:buChar char="•"/>
            </a:pPr>
            <a:r>
              <a:rPr lang="en-GB" sz="1600" dirty="0"/>
              <a:t>Finesse has REST APIs and JavaScript APIs that can be used to: </a:t>
            </a:r>
          </a:p>
          <a:p>
            <a:pPr marL="366712" lvl="1" indent="-177800">
              <a:spcBef>
                <a:spcPts val="0"/>
              </a:spcBef>
              <a:spcAft>
                <a:spcPts val="800"/>
              </a:spcAft>
              <a:buFont typeface="Arial" pitchFamily="34" charset="0"/>
              <a:buChar char="•"/>
            </a:pPr>
            <a:r>
              <a:rPr lang="en-GB" sz="1600" dirty="0"/>
              <a:t>Build custom agent desktops,</a:t>
            </a:r>
          </a:p>
          <a:p>
            <a:pPr marL="366712" lvl="1" indent="-177800">
              <a:spcBef>
                <a:spcPts val="0"/>
              </a:spcBef>
              <a:spcAft>
                <a:spcPts val="800"/>
              </a:spcAft>
              <a:buFont typeface="Arial" pitchFamily="34" charset="0"/>
              <a:buChar char="•"/>
            </a:pPr>
            <a:r>
              <a:rPr lang="en-GB" sz="1600" dirty="0"/>
              <a:t>Integrate contact center functionality into applications</a:t>
            </a:r>
          </a:p>
          <a:p>
            <a:pPr marL="366712" lvl="1" indent="-177800">
              <a:spcBef>
                <a:spcPts val="0"/>
              </a:spcBef>
              <a:spcAft>
                <a:spcPts val="800"/>
              </a:spcAft>
              <a:buFont typeface="Arial" pitchFamily="34" charset="0"/>
              <a:buChar char="•"/>
            </a:pPr>
            <a:r>
              <a:rPr lang="en-GB" sz="1600" dirty="0"/>
              <a:t>Integrate applications into the Finesse agent and supervisor desktop. </a:t>
            </a:r>
          </a:p>
          <a:p>
            <a:pPr marL="177800" indent="-177800">
              <a:spcBef>
                <a:spcPts val="0"/>
              </a:spcBef>
              <a:spcAft>
                <a:spcPts val="800"/>
              </a:spcAft>
              <a:buNone/>
            </a:pPr>
            <a:endParaRPr lang="en-GB" sz="16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741" y="804563"/>
            <a:ext cx="5328590" cy="3262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Box 1">
            <a:extLst>
              <a:ext uri="{FF2B5EF4-FFF2-40B4-BE49-F238E27FC236}">
                <a16:creationId xmlns="" xmlns:a16="http://schemas.microsoft.com/office/drawing/2014/main" id="{350BB3C7-1C19-4E6D-9707-D9EEE8377A15}"/>
              </a:ext>
            </a:extLst>
          </p:cNvPr>
          <p:cNvSpPr/>
          <p:nvPr/>
        </p:nvSpPr>
        <p:spPr>
          <a:xfrm>
            <a:off x="3444955" y="4078137"/>
            <a:ext cx="5289376" cy="338554"/>
          </a:xfrm>
          <a:prstGeom prst="rect">
            <a:avLst/>
          </a:prstGeom>
        </p:spPr>
        <p:txBody>
          <a:bodyPr wrap="square">
            <a:spAutoFit/>
          </a:bodyPr>
          <a:lstStyle/>
          <a:p>
            <a:pPr algn="ctr"/>
            <a:r>
              <a:rPr lang="en-US" sz="1600" dirty="0">
                <a:solidFill>
                  <a:srgbClr val="000000"/>
                </a:solidFill>
                <a:latin typeface="+mn-lt"/>
              </a:rPr>
              <a:t>Finesse Agent and Supervisor Desktop</a:t>
            </a:r>
          </a:p>
        </p:txBody>
      </p:sp>
    </p:spTree>
    <p:extLst>
      <p:ext uri="{BB962C8B-B14F-4D97-AF65-F5344CB8AC3E}">
        <p14:creationId xmlns:p14="http://schemas.microsoft.com/office/powerpoint/2010/main" val="1179281461"/>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Cisco Finesse (Contd.)</a:t>
            </a:r>
            <a:endParaRPr lang="en-CA" altLang="en-US" dirty="0"/>
          </a:p>
        </p:txBody>
      </p:sp>
      <p:sp>
        <p:nvSpPr>
          <p:cNvPr id="6" name="Content Placeholder 5"/>
          <p:cNvSpPr>
            <a:spLocks noGrp="1"/>
          </p:cNvSpPr>
          <p:nvPr>
            <p:ph idx="1"/>
          </p:nvPr>
        </p:nvSpPr>
        <p:spPr>
          <a:xfrm>
            <a:off x="150920" y="726521"/>
            <a:ext cx="8981245" cy="2015508"/>
          </a:xfrm>
        </p:spPr>
        <p:txBody>
          <a:bodyPr/>
          <a:lstStyle/>
          <a:p>
            <a:pPr marL="0" indent="0">
              <a:spcBef>
                <a:spcPts val="300"/>
              </a:spcBef>
              <a:spcAft>
                <a:spcPts val="300"/>
              </a:spcAft>
              <a:buNone/>
            </a:pPr>
            <a:r>
              <a:rPr lang="en-US" sz="1600" b="1" dirty="0"/>
              <a:t>What is a Contact Center?</a:t>
            </a:r>
            <a:endParaRPr lang="en-GB" sz="1600" dirty="0"/>
          </a:p>
          <a:p>
            <a:pPr marL="177800" indent="-177800">
              <a:spcBef>
                <a:spcPts val="300"/>
              </a:spcBef>
              <a:spcAft>
                <a:spcPts val="300"/>
              </a:spcAft>
              <a:buFont typeface="Arial" pitchFamily="34" charset="0"/>
              <a:buChar char="•"/>
            </a:pPr>
            <a:r>
              <a:rPr lang="en-GB" sz="1600" dirty="0"/>
              <a:t>A contact center, also known as a call center, is typically a centralized location where a company handles the customer service for their business. A Customer service can be provided in the form of calls, text, email, and chat.</a:t>
            </a:r>
          </a:p>
          <a:p>
            <a:pPr marL="177800" indent="-177800">
              <a:spcBef>
                <a:spcPts val="300"/>
              </a:spcBef>
              <a:spcAft>
                <a:spcPts val="300"/>
              </a:spcAft>
              <a:buFont typeface="Arial" pitchFamily="34" charset="0"/>
              <a:buChar char="•"/>
            </a:pPr>
            <a:r>
              <a:rPr lang="en-IN" sz="1600" dirty="0"/>
              <a:t>Contact centers have been categorized into two tasks:</a:t>
            </a:r>
            <a:endParaRPr lang="en-GB" sz="1600" dirty="0"/>
          </a:p>
          <a:p>
            <a:pPr marL="358775">
              <a:spcBef>
                <a:spcPts val="300"/>
              </a:spcBef>
              <a:spcAft>
                <a:spcPts val="300"/>
              </a:spcAft>
              <a:buFont typeface="Arial" pitchFamily="34" charset="0"/>
              <a:buChar char="•"/>
            </a:pPr>
            <a:r>
              <a:rPr lang="en-GB" sz="1600" b="1" dirty="0"/>
              <a:t>Inbound tasks</a:t>
            </a:r>
            <a:r>
              <a:rPr lang="en-GB" sz="1600" dirty="0"/>
              <a:t>: When customers initiate communication with customer service. </a:t>
            </a:r>
          </a:p>
          <a:p>
            <a:pPr marL="358775">
              <a:spcBef>
                <a:spcPts val="300"/>
              </a:spcBef>
              <a:spcAft>
                <a:spcPts val="300"/>
              </a:spcAft>
              <a:buFont typeface="Arial" pitchFamily="34" charset="0"/>
              <a:buChar char="•"/>
            </a:pPr>
            <a:r>
              <a:rPr lang="en-GB" sz="1600" b="1" dirty="0"/>
              <a:t>Outbound tasks</a:t>
            </a:r>
            <a:r>
              <a:rPr lang="en-GB" sz="1600" dirty="0"/>
              <a:t>: A customer interaction made from the contact center agent to a customer. </a:t>
            </a:r>
          </a:p>
          <a:p>
            <a:pPr marL="177800" indent="-177800">
              <a:spcBef>
                <a:spcPts val="300"/>
              </a:spcBef>
              <a:spcAft>
                <a:spcPts val="300"/>
              </a:spcAft>
              <a:buFont typeface="Arial" pitchFamily="34" charset="0"/>
              <a:buChar char="•"/>
            </a:pPr>
            <a:endParaRPr lang="en-GB" sz="1600" dirty="0"/>
          </a:p>
          <a:p>
            <a:pPr marL="177800" indent="-177800">
              <a:spcBef>
                <a:spcPts val="300"/>
              </a:spcBef>
              <a:spcAft>
                <a:spcPts val="300"/>
              </a:spcAft>
              <a:buNone/>
            </a:pPr>
            <a:endParaRPr lang="en-GB" sz="1600" dirty="0"/>
          </a:p>
        </p:txBody>
      </p:sp>
      <p:pic>
        <p:nvPicPr>
          <p:cNvPr id="5" name="Picture 4" descr="contact-center.png"/>
          <p:cNvPicPr>
            <a:picLocks noChangeAspect="1"/>
          </p:cNvPicPr>
          <p:nvPr/>
        </p:nvPicPr>
        <p:blipFill>
          <a:blip r:embed="rId3"/>
          <a:stretch>
            <a:fillRect/>
          </a:stretch>
        </p:blipFill>
        <p:spPr>
          <a:xfrm>
            <a:off x="1376599" y="2784769"/>
            <a:ext cx="5598824" cy="1805618"/>
          </a:xfrm>
          <a:prstGeom prst="rect">
            <a:avLst/>
          </a:prstGeom>
        </p:spPr>
      </p:pic>
      <p:sp>
        <p:nvSpPr>
          <p:cNvPr id="2" name="Text Box 1">
            <a:extLst>
              <a:ext uri="{FF2B5EF4-FFF2-40B4-BE49-F238E27FC236}">
                <a16:creationId xmlns="" xmlns:a16="http://schemas.microsoft.com/office/drawing/2014/main" id="{80327AA1-E382-4A17-8C56-218FF7EC75D2}"/>
              </a:ext>
            </a:extLst>
          </p:cNvPr>
          <p:cNvSpPr/>
          <p:nvPr/>
        </p:nvSpPr>
        <p:spPr>
          <a:xfrm>
            <a:off x="2069976" y="4549734"/>
            <a:ext cx="3876382" cy="338554"/>
          </a:xfrm>
          <a:prstGeom prst="rect">
            <a:avLst/>
          </a:prstGeom>
        </p:spPr>
        <p:txBody>
          <a:bodyPr wrap="none">
            <a:spAutoFit/>
          </a:bodyPr>
          <a:lstStyle/>
          <a:p>
            <a:r>
              <a:rPr lang="en-US" sz="1600" dirty="0">
                <a:solidFill>
                  <a:srgbClr val="000000"/>
                </a:solidFill>
                <a:latin typeface="+mn-lt"/>
              </a:rPr>
              <a:t>Customer Calling Customer Service Rep</a:t>
            </a:r>
          </a:p>
        </p:txBody>
      </p:sp>
    </p:spTree>
    <p:extLst>
      <p:ext uri="{BB962C8B-B14F-4D97-AF65-F5344CB8AC3E}">
        <p14:creationId xmlns:p14="http://schemas.microsoft.com/office/powerpoint/2010/main" val="4501850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a:xfrm>
            <a:off x="1" y="41394"/>
            <a:ext cx="9144000" cy="612812"/>
          </a:xfrm>
        </p:spPr>
        <p:txBody>
          <a:bodyPr/>
          <a:lstStyle/>
          <a:p>
            <a:r>
              <a:rPr lang="en-US" dirty="0"/>
              <a:t>Module Objectives</a:t>
            </a:r>
          </a:p>
        </p:txBody>
      </p:sp>
      <p:sp>
        <p:nvSpPr>
          <p:cNvPr id="6" name="Content Placeholder"/>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IN" sz="1400" dirty="0"/>
              <a:t>Cisco Platforms and Development</a:t>
            </a:r>
            <a:endParaRPr lang="en-US" altLang="en-US" sz="1400" dirty="0">
              <a:solidFill>
                <a:schemeClr val="tx1"/>
              </a:solidFill>
              <a:ea typeface="Calibri" panose="020F0502020204030204" pitchFamily="34" charset="0"/>
              <a:cs typeface="Calibri" panose="020F0502020204030204" pitchFamily="34" charset="0"/>
            </a:endParaRP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a:t>
            </a:r>
            <a:r>
              <a:rPr lang="en-IN" sz="1400" dirty="0"/>
              <a:t>Compare Cisco platforms used for collaboration, infrastructure management, and automation.</a:t>
            </a: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817133277"/>
              </p:ext>
            </p:extLst>
          </p:nvPr>
        </p:nvGraphicFramePr>
        <p:xfrm>
          <a:off x="585114" y="1833681"/>
          <a:ext cx="8263467" cy="2301630"/>
        </p:xfrm>
        <a:graphic>
          <a:graphicData uri="http://schemas.openxmlformats.org/drawingml/2006/table">
            <a:tbl>
              <a:tblPr firstRow="1" firstCol="1" bandRow="1">
                <a:tableStyleId>{5C22544A-7EE6-4342-B048-85BDC9FD1C3A}</a:tableStyleId>
              </a:tblPr>
              <a:tblGrid>
                <a:gridCol w="2917548">
                  <a:extLst>
                    <a:ext uri="{9D8B030D-6E8A-4147-A177-3AD203B41FA5}">
                      <a16:colId xmlns="" xmlns:a16="http://schemas.microsoft.com/office/drawing/2014/main" val="399010295"/>
                    </a:ext>
                  </a:extLst>
                </a:gridCol>
                <a:gridCol w="5345919">
                  <a:extLst>
                    <a:ext uri="{9D8B030D-6E8A-4147-A177-3AD203B41FA5}">
                      <a16:colId xmlns="" xmlns:a16="http://schemas.microsoft.com/office/drawing/2014/main" val="3417728144"/>
                    </a:ext>
                  </a:extLst>
                </a:gridCol>
              </a:tblGrid>
              <a:tr h="267262">
                <a:tc>
                  <a:txBody>
                    <a:bodyPr/>
                    <a:lstStyle/>
                    <a:p>
                      <a:pPr marL="0" marR="0" algn="ctr">
                        <a:lnSpc>
                          <a:spcPct val="107000"/>
                        </a:lnSpc>
                        <a:spcBef>
                          <a:spcPts val="0"/>
                        </a:spcBef>
                        <a:spcAft>
                          <a:spcPts val="0"/>
                        </a:spcAft>
                      </a:pPr>
                      <a:r>
                        <a:rPr lang="en-US" sz="11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tc>
                  <a:txBody>
                    <a:bodyPr/>
                    <a:lstStyle/>
                    <a:p>
                      <a:pPr marL="0" marR="0" algn="ctr">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extLst>
                  <a:ext uri="{0D108BD9-81ED-4DB2-BD59-A6C34878D82A}">
                    <a16:rowId xmlns="" xmlns:a16="http://schemas.microsoft.com/office/drawing/2014/main" val="364302898"/>
                  </a:ext>
                </a:extLst>
              </a:tr>
              <a:tr h="263724">
                <a:tc>
                  <a:txBody>
                    <a:bodyPr/>
                    <a:lstStyle/>
                    <a:p>
                      <a:pPr fontAlgn="ctr"/>
                      <a:r>
                        <a:rPr lang="en-US" sz="1100" b="1" dirty="0">
                          <a:effectLst/>
                        </a:rPr>
                        <a:t>Introduction to Cisco Platforms</a:t>
                      </a:r>
                      <a:endParaRPr lang="en-US" sz="1100" b="0" dirty="0">
                        <a:effectLst/>
                      </a:endParaRPr>
                    </a:p>
                  </a:txBody>
                  <a:tcPr marL="47625" marR="47625" marT="47625" marB="47625" anchor="ctr"/>
                </a:tc>
                <a:tc>
                  <a:txBody>
                    <a:bodyPr/>
                    <a:lstStyle/>
                    <a:p>
                      <a:pPr fontAlgn="ctr"/>
                      <a:r>
                        <a:rPr lang="en-US" sz="1100" b="0" dirty="0">
                          <a:effectLst/>
                        </a:rPr>
                        <a:t>Describe the Cisco API platform.</a:t>
                      </a:r>
                    </a:p>
                  </a:txBody>
                  <a:tcPr marL="47625" marR="47625" marT="47625" marB="47625" anchor="ctr"/>
                </a:tc>
                <a:extLst>
                  <a:ext uri="{0D108BD9-81ED-4DB2-BD59-A6C34878D82A}">
                    <a16:rowId xmlns="" xmlns:a16="http://schemas.microsoft.com/office/drawing/2014/main" val="3530891527"/>
                  </a:ext>
                </a:extLst>
              </a:tr>
              <a:tr h="222501">
                <a:tc>
                  <a:txBody>
                    <a:bodyPr/>
                    <a:lstStyle/>
                    <a:p>
                      <a:pPr fontAlgn="ctr"/>
                      <a:r>
                        <a:rPr lang="en-US" sz="1100" b="1" dirty="0">
                          <a:effectLst/>
                        </a:rPr>
                        <a:t>Cisco SDKs</a:t>
                      </a:r>
                      <a:endParaRPr lang="en-US" sz="1100" b="0" dirty="0">
                        <a:effectLst/>
                      </a:endParaRPr>
                    </a:p>
                  </a:txBody>
                  <a:tcPr marL="47625" marR="47625" marT="47625" marB="47625" anchor="ctr"/>
                </a:tc>
                <a:tc>
                  <a:txBody>
                    <a:bodyPr/>
                    <a:lstStyle/>
                    <a:p>
                      <a:pPr fontAlgn="ctr"/>
                      <a:r>
                        <a:rPr lang="en-US" sz="1100" b="0" dirty="0">
                          <a:effectLst/>
                        </a:rPr>
                        <a:t>Explain how Cisco SDKs assist in the development of applications.</a:t>
                      </a:r>
                    </a:p>
                  </a:txBody>
                  <a:tcPr marL="47625" marR="47625" marT="47625" marB="47625" anchor="ctr"/>
                </a:tc>
                <a:extLst>
                  <a:ext uri="{0D108BD9-81ED-4DB2-BD59-A6C34878D82A}">
                    <a16:rowId xmlns="" xmlns:a16="http://schemas.microsoft.com/office/drawing/2014/main" val="662892947"/>
                  </a:ext>
                </a:extLst>
              </a:tr>
              <a:tr h="339856">
                <a:tc>
                  <a:txBody>
                    <a:bodyPr/>
                    <a:lstStyle/>
                    <a:p>
                      <a:pPr fontAlgn="ctr"/>
                      <a:r>
                        <a:rPr lang="en-US" sz="1100" b="1" dirty="0">
                          <a:effectLst/>
                        </a:rPr>
                        <a:t>Understanding Network Programmability and Device Models</a:t>
                      </a:r>
                      <a:endParaRPr lang="en-US" sz="1100" b="0" dirty="0">
                        <a:effectLst/>
                      </a:endParaRPr>
                    </a:p>
                  </a:txBody>
                  <a:tcPr marL="47625" marR="47625" marT="47625" marB="47625" anchor="ctr"/>
                </a:tc>
                <a:tc>
                  <a:txBody>
                    <a:bodyPr/>
                    <a:lstStyle/>
                    <a:p>
                      <a:pPr fontAlgn="ctr"/>
                      <a:r>
                        <a:rPr lang="en-US" sz="1100" b="0" dirty="0">
                          <a:effectLst/>
                        </a:rPr>
                        <a:t>Compare network programmability models.</a:t>
                      </a:r>
                    </a:p>
                  </a:txBody>
                  <a:tcPr marL="47625" marR="47625" marT="47625" marB="47625" anchor="ctr"/>
                </a:tc>
                <a:extLst>
                  <a:ext uri="{0D108BD9-81ED-4DB2-BD59-A6C34878D82A}">
                    <a16:rowId xmlns="" xmlns:a16="http://schemas.microsoft.com/office/drawing/2014/main" val="1283686363"/>
                  </a:ext>
                </a:extLst>
              </a:tr>
              <a:tr h="249911">
                <a:tc>
                  <a:txBody>
                    <a:bodyPr/>
                    <a:lstStyle/>
                    <a:p>
                      <a:pPr fontAlgn="ctr"/>
                      <a:r>
                        <a:rPr lang="en-US" sz="1100" b="1" dirty="0">
                          <a:effectLst/>
                        </a:rPr>
                        <a:t>Cisco Network Management</a:t>
                      </a:r>
                      <a:endParaRPr lang="en-US" sz="1100" b="0" dirty="0">
                        <a:effectLst/>
                      </a:endParaRPr>
                    </a:p>
                  </a:txBody>
                  <a:tcPr marL="47625" marR="47625" marT="47625" marB="47625" anchor="ctr"/>
                </a:tc>
                <a:tc>
                  <a:txBody>
                    <a:bodyPr/>
                    <a:lstStyle/>
                    <a:p>
                      <a:pPr fontAlgn="ctr"/>
                      <a:r>
                        <a:rPr lang="en-US" sz="1100" b="0" dirty="0">
                          <a:effectLst/>
                        </a:rPr>
                        <a:t>Compare Cisco network management platforms.</a:t>
                      </a:r>
                    </a:p>
                  </a:txBody>
                  <a:tcPr marL="47625" marR="47625" marT="47625" marB="47625" anchor="ctr"/>
                </a:tc>
                <a:extLst>
                  <a:ext uri="{0D108BD9-81ED-4DB2-BD59-A6C34878D82A}">
                    <a16:rowId xmlns="" xmlns:a16="http://schemas.microsoft.com/office/drawing/2014/main" val="2466644772"/>
                  </a:ext>
                </a:extLst>
              </a:tr>
              <a:tr h="263724">
                <a:tc>
                  <a:txBody>
                    <a:bodyPr/>
                    <a:lstStyle/>
                    <a:p>
                      <a:pPr fontAlgn="ctr"/>
                      <a:r>
                        <a:rPr lang="en-US" sz="1100" b="1" dirty="0">
                          <a:effectLst/>
                        </a:rPr>
                        <a:t>Cisco Compute Management</a:t>
                      </a:r>
                      <a:endParaRPr lang="en-US" sz="1100" b="0" dirty="0">
                        <a:effectLst/>
                      </a:endParaRPr>
                    </a:p>
                  </a:txBody>
                  <a:tcPr marL="47625" marR="47625" marT="47625" marB="47625" anchor="ctr"/>
                </a:tc>
                <a:tc>
                  <a:txBody>
                    <a:bodyPr/>
                    <a:lstStyle/>
                    <a:p>
                      <a:pPr fontAlgn="ctr"/>
                      <a:r>
                        <a:rPr lang="en-US" sz="1100" b="0" dirty="0">
                          <a:effectLst/>
                        </a:rPr>
                        <a:t>Describe Cisco compute management solutions.</a:t>
                      </a:r>
                    </a:p>
                  </a:txBody>
                  <a:tcPr marL="47625" marR="47625" marT="47625" marB="47625" anchor="ctr"/>
                </a:tc>
                <a:extLst>
                  <a:ext uri="{0D108BD9-81ED-4DB2-BD59-A6C34878D82A}">
                    <a16:rowId xmlns="" xmlns:a16="http://schemas.microsoft.com/office/drawing/2014/main" val="2893854660"/>
                  </a:ext>
                </a:extLst>
              </a:tr>
              <a:tr h="287720">
                <a:tc>
                  <a:txBody>
                    <a:bodyPr/>
                    <a:lstStyle/>
                    <a:p>
                      <a:pPr fontAlgn="ctr"/>
                      <a:r>
                        <a:rPr lang="en-US" sz="1100" b="1" dirty="0">
                          <a:effectLst/>
                        </a:rPr>
                        <a:t>Cisco Collaboration Platforms</a:t>
                      </a:r>
                      <a:endParaRPr lang="en-US" sz="1100" b="0" dirty="0">
                        <a:effectLst/>
                      </a:endParaRPr>
                    </a:p>
                  </a:txBody>
                  <a:tcPr marL="47625" marR="47625" marT="47625" marB="47625" anchor="ctr"/>
                </a:tc>
                <a:tc>
                  <a:txBody>
                    <a:bodyPr/>
                    <a:lstStyle/>
                    <a:p>
                      <a:pPr fontAlgn="ctr"/>
                      <a:r>
                        <a:rPr lang="en-US" sz="1100" b="0" dirty="0">
                          <a:effectLst/>
                        </a:rPr>
                        <a:t>Describe Cisco collaboration platforms.</a:t>
                      </a:r>
                    </a:p>
                  </a:txBody>
                  <a:tcPr marL="47625" marR="47625" marT="47625" marB="47625" anchor="ctr"/>
                </a:tc>
                <a:extLst>
                  <a:ext uri="{0D108BD9-81ED-4DB2-BD59-A6C34878D82A}">
                    <a16:rowId xmlns="" xmlns:a16="http://schemas.microsoft.com/office/drawing/2014/main" val="811040832"/>
                  </a:ext>
                </a:extLst>
              </a:tr>
              <a:tr h="202995">
                <a:tc>
                  <a:txBody>
                    <a:bodyPr/>
                    <a:lstStyle/>
                    <a:p>
                      <a:pPr fontAlgn="ctr"/>
                      <a:r>
                        <a:rPr lang="en-US" sz="1100" b="1" dirty="0">
                          <a:effectLst/>
                        </a:rPr>
                        <a:t>Cisco Security Platforms</a:t>
                      </a:r>
                      <a:endParaRPr lang="en-US" sz="1100" b="0" dirty="0">
                        <a:effectLst/>
                      </a:endParaRPr>
                    </a:p>
                  </a:txBody>
                  <a:tcPr marL="47625" marR="47625" marT="47625" marB="47625" anchor="ctr"/>
                </a:tc>
                <a:tc>
                  <a:txBody>
                    <a:bodyPr/>
                    <a:lstStyle/>
                    <a:p>
                      <a:pPr fontAlgn="ctr"/>
                      <a:r>
                        <a:rPr lang="en-US" sz="1100" b="0" dirty="0">
                          <a:effectLst/>
                        </a:rPr>
                        <a:t>Describe Cisco security platforms.</a:t>
                      </a:r>
                    </a:p>
                  </a:txBody>
                  <a:tcPr marL="47625" marR="47625" marT="47625" marB="47625" anchor="ctr"/>
                </a:tc>
                <a:extLst>
                  <a:ext uri="{0D108BD9-81ED-4DB2-BD59-A6C34878D82A}">
                    <a16:rowId xmlns="" xmlns:a16="http://schemas.microsoft.com/office/drawing/2014/main" val="2031869363"/>
                  </a:ext>
                </a:extLst>
              </a:tr>
            </a:tbl>
          </a:graphicData>
        </a:graphic>
      </p:graphicFrame>
    </p:spTree>
    <p:custDataLst>
      <p:tags r:id="rId1"/>
    </p:custDataLst>
    <p:extLst>
      <p:ext uri="{BB962C8B-B14F-4D97-AF65-F5344CB8AC3E}">
        <p14:creationId xmlns:p14="http://schemas.microsoft.com/office/powerpoint/2010/main" val="4251714875"/>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Cisco Finesse (Contd.)</a:t>
            </a:r>
            <a:endParaRPr lang="en-CA" altLang="en-US" dirty="0"/>
          </a:p>
        </p:txBody>
      </p:sp>
      <p:sp>
        <p:nvSpPr>
          <p:cNvPr id="6" name="Content Placeholder 1"/>
          <p:cNvSpPr>
            <a:spLocks noGrp="1"/>
          </p:cNvSpPr>
          <p:nvPr>
            <p:ph idx="1"/>
          </p:nvPr>
        </p:nvSpPr>
        <p:spPr>
          <a:xfrm>
            <a:off x="113037" y="827820"/>
            <a:ext cx="8875338" cy="3939311"/>
          </a:xfrm>
        </p:spPr>
        <p:txBody>
          <a:bodyPr/>
          <a:lstStyle/>
          <a:p>
            <a:pPr marL="0" indent="0">
              <a:spcBef>
                <a:spcPts val="400"/>
              </a:spcBef>
              <a:spcAft>
                <a:spcPts val="400"/>
              </a:spcAft>
              <a:buNone/>
            </a:pPr>
            <a:r>
              <a:rPr lang="en-GB" sz="1600" b="1" dirty="0"/>
              <a:t>Contact center systems</a:t>
            </a:r>
          </a:p>
          <a:p>
            <a:pPr>
              <a:spcBef>
                <a:spcPts val="400"/>
              </a:spcBef>
              <a:spcAft>
                <a:spcPts val="400"/>
              </a:spcAft>
              <a:buFont typeface="Arial" panose="020B0604020202020204" pitchFamily="34" charset="0"/>
              <a:buChar char="•"/>
            </a:pPr>
            <a:r>
              <a:rPr lang="en-US" sz="1600" dirty="0"/>
              <a:t>Contact center systems are very complex.</a:t>
            </a:r>
          </a:p>
          <a:p>
            <a:pPr>
              <a:spcBef>
                <a:spcPts val="400"/>
              </a:spcBef>
              <a:spcAft>
                <a:spcPts val="400"/>
              </a:spcAft>
              <a:buFont typeface="Arial" panose="020B0604020202020204" pitchFamily="34" charset="0"/>
              <a:buChar char="•"/>
            </a:pPr>
            <a:r>
              <a:rPr lang="en-US" sz="1600" dirty="0"/>
              <a:t>Contact center systems perform skill-based routing using an Automatic Call Distributor (ACD)</a:t>
            </a:r>
          </a:p>
          <a:p>
            <a:pPr>
              <a:spcBef>
                <a:spcPts val="400"/>
              </a:spcBef>
              <a:spcAft>
                <a:spcPts val="400"/>
              </a:spcAft>
              <a:buFont typeface="Arial" panose="020B0604020202020204" pitchFamily="34" charset="0"/>
              <a:buChar char="•"/>
            </a:pPr>
            <a:r>
              <a:rPr lang="en-US" sz="1600" dirty="0"/>
              <a:t>Contact center systems also provide agent and supervisor management.</a:t>
            </a:r>
          </a:p>
          <a:p>
            <a:pPr marL="0" indent="0">
              <a:spcBef>
                <a:spcPts val="400"/>
              </a:spcBef>
              <a:spcAft>
                <a:spcPts val="400"/>
              </a:spcAft>
              <a:buNone/>
            </a:pPr>
            <a:endParaRPr lang="en-US" sz="1600" b="1" dirty="0"/>
          </a:p>
          <a:p>
            <a:pPr marL="0" indent="0">
              <a:spcBef>
                <a:spcPts val="400"/>
              </a:spcBef>
              <a:spcAft>
                <a:spcPts val="400"/>
              </a:spcAft>
              <a:buNone/>
            </a:pPr>
            <a:r>
              <a:rPr lang="en-US" sz="1600" b="1" dirty="0"/>
              <a:t>Finesse deployments</a:t>
            </a:r>
            <a:endParaRPr lang="en-US" sz="1600" dirty="0"/>
          </a:p>
          <a:p>
            <a:pPr>
              <a:spcBef>
                <a:spcPts val="400"/>
              </a:spcBef>
              <a:spcAft>
                <a:spcPts val="400"/>
              </a:spcAft>
              <a:buFont typeface="Arial" panose="020B0604020202020204" pitchFamily="34" charset="0"/>
              <a:buChar char="•"/>
            </a:pPr>
            <a:r>
              <a:rPr lang="en-US" sz="1600" dirty="0"/>
              <a:t>Finesse has two different deployments: </a:t>
            </a:r>
          </a:p>
          <a:p>
            <a:pPr lvl="1">
              <a:spcBef>
                <a:spcPts val="400"/>
              </a:spcBef>
              <a:spcAft>
                <a:spcPts val="400"/>
              </a:spcAft>
              <a:buFont typeface="Arial" panose="020B0604020202020204" pitchFamily="34" charset="0"/>
              <a:buChar char="•"/>
            </a:pPr>
            <a:r>
              <a:rPr lang="en-US" sz="1600" dirty="0"/>
              <a:t>Standalone Finesse used with a Contact Center Enterprise system</a:t>
            </a:r>
          </a:p>
          <a:p>
            <a:pPr lvl="1">
              <a:spcBef>
                <a:spcPts val="400"/>
              </a:spcBef>
              <a:spcAft>
                <a:spcPts val="400"/>
              </a:spcAft>
              <a:buFont typeface="Arial" panose="020B0604020202020204" pitchFamily="34" charset="0"/>
              <a:buChar char="•"/>
            </a:pPr>
            <a:r>
              <a:rPr lang="en-US" sz="1600" dirty="0"/>
              <a:t>Co-resident Finesse used with a Unified Contact Center Express.</a:t>
            </a:r>
          </a:p>
          <a:p>
            <a:pPr>
              <a:spcBef>
                <a:spcPts val="400"/>
              </a:spcBef>
              <a:spcAft>
                <a:spcPts val="400"/>
              </a:spcAft>
              <a:buFont typeface="Arial" panose="020B0604020202020204" pitchFamily="34" charset="0"/>
              <a:buChar char="•"/>
            </a:pPr>
            <a:r>
              <a:rPr lang="en-US" sz="1600" dirty="0"/>
              <a:t>Finesse communicates with the contact center system via the CTI protocol.</a:t>
            </a:r>
            <a:endParaRPr lang="en-GB" sz="1600" dirty="0"/>
          </a:p>
        </p:txBody>
      </p:sp>
    </p:spTree>
    <p:extLst>
      <p:ext uri="{BB962C8B-B14F-4D97-AF65-F5344CB8AC3E}">
        <p14:creationId xmlns:p14="http://schemas.microsoft.com/office/powerpoint/2010/main" val="2232189175"/>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Cisco Finesse (Contd.)</a:t>
            </a:r>
            <a:endParaRPr lang="en-CA" altLang="en-US" dirty="0"/>
          </a:p>
        </p:txBody>
      </p:sp>
      <p:sp>
        <p:nvSpPr>
          <p:cNvPr id="6" name="Content Placeholder 5"/>
          <p:cNvSpPr>
            <a:spLocks noGrp="1"/>
          </p:cNvSpPr>
          <p:nvPr>
            <p:ph idx="1"/>
          </p:nvPr>
        </p:nvSpPr>
        <p:spPr>
          <a:xfrm>
            <a:off x="151782" y="827005"/>
            <a:ext cx="8734597" cy="3939311"/>
          </a:xfrm>
        </p:spPr>
        <p:txBody>
          <a:bodyPr/>
          <a:lstStyle/>
          <a:p>
            <a:pPr marL="0" indent="0">
              <a:spcBef>
                <a:spcPts val="300"/>
              </a:spcBef>
              <a:spcAft>
                <a:spcPts val="300"/>
              </a:spcAft>
              <a:buNone/>
            </a:pPr>
            <a:r>
              <a:rPr lang="en-US" sz="1600" b="1" dirty="0"/>
              <a:t>Finesse APIs</a:t>
            </a:r>
            <a:endParaRPr lang="en-US" sz="1600" dirty="0"/>
          </a:p>
          <a:p>
            <a:pPr>
              <a:spcBef>
                <a:spcPts val="300"/>
              </a:spcBef>
              <a:spcAft>
                <a:spcPts val="300"/>
              </a:spcAft>
              <a:buFont typeface="Arial" panose="020B0604020202020204" pitchFamily="34" charset="0"/>
              <a:buChar char="•"/>
            </a:pPr>
            <a:r>
              <a:rPr lang="en-US" sz="1600" dirty="0"/>
              <a:t>It provides an extensive list of REST and JavaScript APIs for developers to integrate Finesse's functionality into applications or applications to be integrated into the Finesse agent desktop.</a:t>
            </a:r>
          </a:p>
          <a:p>
            <a:pPr marL="0" indent="0">
              <a:spcBef>
                <a:spcPts val="300"/>
              </a:spcBef>
              <a:spcAft>
                <a:spcPts val="300"/>
              </a:spcAft>
              <a:buNone/>
            </a:pPr>
            <a:endParaRPr lang="en-US" sz="1600" b="1" dirty="0"/>
          </a:p>
          <a:p>
            <a:pPr marL="0" indent="0">
              <a:spcBef>
                <a:spcPts val="300"/>
              </a:spcBef>
              <a:spcAft>
                <a:spcPts val="300"/>
              </a:spcAft>
              <a:buNone/>
            </a:pPr>
            <a:r>
              <a:rPr lang="en-US" sz="1600" b="1" dirty="0"/>
              <a:t>Finesse REST APIs</a:t>
            </a:r>
          </a:p>
          <a:p>
            <a:pPr>
              <a:spcBef>
                <a:spcPts val="300"/>
              </a:spcBef>
              <a:spcAft>
                <a:spcPts val="300"/>
              </a:spcAft>
              <a:buFont typeface="Arial" panose="020B0604020202020204" pitchFamily="34" charset="0"/>
              <a:buChar char="•"/>
            </a:pPr>
            <a:r>
              <a:rPr lang="en-US" sz="1600" dirty="0"/>
              <a:t>Finesse provides REST APIs for performing agent and supervisor actions programmatically.</a:t>
            </a:r>
          </a:p>
          <a:p>
            <a:pPr>
              <a:spcBef>
                <a:spcPts val="300"/>
              </a:spcBef>
              <a:spcAft>
                <a:spcPts val="300"/>
              </a:spcAft>
              <a:buFont typeface="Arial" panose="020B0604020202020204" pitchFamily="34" charset="0"/>
              <a:buChar char="•"/>
            </a:pPr>
            <a:r>
              <a:rPr lang="en-US" sz="1600" dirty="0"/>
              <a:t>Because the APIs are HTTP-based, they can be used in both thick and thin applications. </a:t>
            </a:r>
          </a:p>
          <a:p>
            <a:pPr>
              <a:spcBef>
                <a:spcPts val="300"/>
              </a:spcBef>
              <a:spcAft>
                <a:spcPts val="300"/>
              </a:spcAft>
              <a:buFont typeface="Arial" panose="020B0604020202020204" pitchFamily="34" charset="0"/>
              <a:buChar char="•"/>
            </a:pPr>
            <a:r>
              <a:rPr lang="en-US" sz="1600" dirty="0"/>
              <a:t>The Finesse REST APIs that use the GET verb are synchronous, whereas the remaining </a:t>
            </a:r>
            <a:r>
              <a:rPr lang="en-IN" sz="1600" dirty="0"/>
              <a:t>are asynchronous.</a:t>
            </a:r>
            <a:endParaRPr lang="en-GB" sz="1600" dirty="0"/>
          </a:p>
        </p:txBody>
      </p:sp>
    </p:spTree>
    <p:extLst>
      <p:ext uri="{BB962C8B-B14F-4D97-AF65-F5344CB8AC3E}">
        <p14:creationId xmlns:p14="http://schemas.microsoft.com/office/powerpoint/2010/main" val="232544026"/>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Webex Teams</a:t>
            </a:r>
            <a:endParaRPr lang="en-CA" altLang="en-US" dirty="0"/>
          </a:p>
        </p:txBody>
      </p:sp>
      <p:sp>
        <p:nvSpPr>
          <p:cNvPr id="6" name="Content Placeholder 5"/>
          <p:cNvSpPr>
            <a:spLocks noGrp="1"/>
          </p:cNvSpPr>
          <p:nvPr>
            <p:ph idx="1"/>
          </p:nvPr>
        </p:nvSpPr>
        <p:spPr>
          <a:xfrm>
            <a:off x="148143" y="807864"/>
            <a:ext cx="4297608" cy="3880040"/>
          </a:xfrm>
        </p:spPr>
        <p:txBody>
          <a:bodyPr/>
          <a:lstStyle/>
          <a:p>
            <a:pPr marL="0" indent="0">
              <a:spcBef>
                <a:spcPts val="300"/>
              </a:spcBef>
              <a:spcAft>
                <a:spcPts val="300"/>
              </a:spcAft>
              <a:buNone/>
            </a:pPr>
            <a:r>
              <a:rPr lang="en-US" sz="1600" b="1" dirty="0"/>
              <a:t>What is Webex Teams?</a:t>
            </a:r>
          </a:p>
          <a:p>
            <a:pPr>
              <a:spcBef>
                <a:spcPts val="300"/>
              </a:spcBef>
              <a:spcAft>
                <a:spcPts val="300"/>
              </a:spcAft>
              <a:buFont typeface="Arial" panose="020B0604020202020204" pitchFamily="34" charset="0"/>
              <a:buChar char="•"/>
            </a:pPr>
            <a:r>
              <a:rPr lang="en-US" sz="1600" dirty="0"/>
              <a:t>Cisco Webex Teams is an online collaboration solution to connect people and teams through chat, voice, and video.</a:t>
            </a:r>
          </a:p>
          <a:p>
            <a:pPr>
              <a:spcBef>
                <a:spcPts val="300"/>
              </a:spcBef>
              <a:spcAft>
                <a:spcPts val="300"/>
              </a:spcAft>
              <a:buFont typeface="Arial" panose="020B0604020202020204" pitchFamily="34" charset="0"/>
              <a:buChar char="•"/>
            </a:pPr>
            <a:r>
              <a:rPr lang="en-IN" sz="1600" dirty="0"/>
              <a:t>With the Webex Teams app, you gain access to secure virtual work spaces.</a:t>
            </a:r>
            <a:r>
              <a:rPr lang="en-US" sz="1600" dirty="0"/>
              <a:t> </a:t>
            </a:r>
          </a:p>
          <a:p>
            <a:pPr>
              <a:spcBef>
                <a:spcPts val="300"/>
              </a:spcBef>
              <a:spcAft>
                <a:spcPts val="300"/>
              </a:spcAft>
              <a:buFont typeface="Arial" panose="020B0604020202020204" pitchFamily="34" charset="0"/>
              <a:buChar char="•"/>
            </a:pPr>
            <a:r>
              <a:rPr lang="en-US" sz="1600" dirty="0"/>
              <a:t>Teams also integrates with Cisco Webex devices. </a:t>
            </a:r>
            <a:endParaRPr lang="en-US" sz="1600" b="1" dirty="0"/>
          </a:p>
          <a:p>
            <a:pPr marL="0" indent="0">
              <a:spcBef>
                <a:spcPts val="100"/>
              </a:spcBef>
              <a:spcAft>
                <a:spcPts val="100"/>
              </a:spcAft>
              <a:buNone/>
            </a:pPr>
            <a:r>
              <a:rPr lang="en-US" sz="1600" b="1" dirty="0"/>
              <a:t>Features of Webex Teams</a:t>
            </a:r>
            <a:endParaRPr lang="en-US" sz="1600" dirty="0"/>
          </a:p>
          <a:p>
            <a:pPr>
              <a:spcBef>
                <a:spcPts val="100"/>
              </a:spcBef>
              <a:spcAft>
                <a:spcPts val="100"/>
              </a:spcAft>
              <a:buFont typeface="Arial" panose="020B0604020202020204" pitchFamily="34" charset="0"/>
              <a:buChar char="•"/>
            </a:pPr>
            <a:r>
              <a:rPr lang="en-US" sz="1600" dirty="0"/>
              <a:t>Create spaces</a:t>
            </a:r>
          </a:p>
          <a:p>
            <a:pPr>
              <a:spcBef>
                <a:spcPts val="100"/>
              </a:spcBef>
              <a:spcAft>
                <a:spcPts val="100"/>
              </a:spcAft>
              <a:buFont typeface="Arial" panose="020B0604020202020204" pitchFamily="34" charset="0"/>
              <a:buChar char="•"/>
            </a:pPr>
            <a:r>
              <a:rPr lang="en-US" sz="1600" dirty="0"/>
              <a:t>Create meetings</a:t>
            </a:r>
          </a:p>
          <a:p>
            <a:pPr>
              <a:spcBef>
                <a:spcPts val="100"/>
              </a:spcBef>
              <a:spcAft>
                <a:spcPts val="100"/>
              </a:spcAft>
              <a:buFont typeface="Arial" panose="020B0604020202020204" pitchFamily="34" charset="0"/>
              <a:buChar char="•"/>
            </a:pPr>
            <a:r>
              <a:rPr lang="en-US" sz="1600" dirty="0"/>
              <a:t>Work inside and outside the company the same way</a:t>
            </a:r>
          </a:p>
          <a:p>
            <a:pPr>
              <a:spcBef>
                <a:spcPts val="100"/>
              </a:spcBef>
              <a:spcAft>
                <a:spcPts val="100"/>
              </a:spcAft>
              <a:buFont typeface="Arial" panose="020B0604020202020204" pitchFamily="34" charset="0"/>
              <a:buChar char="•"/>
            </a:pPr>
            <a:r>
              <a:rPr lang="en-US" sz="1600" dirty="0"/>
              <a:t>Place calls</a:t>
            </a:r>
          </a:p>
          <a:p>
            <a:pPr marL="0" indent="0">
              <a:spcBef>
                <a:spcPts val="100"/>
              </a:spcBef>
              <a:spcAft>
                <a:spcPts val="100"/>
              </a:spcAft>
              <a:buNone/>
            </a:pPr>
            <a:endParaRPr lang="en-US" sz="1600" dirty="0"/>
          </a:p>
        </p:txBody>
      </p:sp>
      <p:pic>
        <p:nvPicPr>
          <p:cNvPr id="4" name="Picture 2">
            <a:extLst>
              <a:ext uri="{FF2B5EF4-FFF2-40B4-BE49-F238E27FC236}">
                <a16:creationId xmlns="" xmlns:a16="http://schemas.microsoft.com/office/drawing/2014/main" id="{9218146C-491D-442E-9CF1-F6B1AA6AF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539" y="920106"/>
            <a:ext cx="4701001" cy="295886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 Box 1">
            <a:extLst>
              <a:ext uri="{FF2B5EF4-FFF2-40B4-BE49-F238E27FC236}">
                <a16:creationId xmlns="" xmlns:a16="http://schemas.microsoft.com/office/drawing/2014/main" id="{3B3E322E-39A4-4716-BB6C-09C8DE41D20C}"/>
              </a:ext>
            </a:extLst>
          </p:cNvPr>
          <p:cNvSpPr/>
          <p:nvPr/>
        </p:nvSpPr>
        <p:spPr>
          <a:xfrm>
            <a:off x="5692329" y="3959414"/>
            <a:ext cx="2159822" cy="338554"/>
          </a:xfrm>
          <a:prstGeom prst="rect">
            <a:avLst/>
          </a:prstGeom>
        </p:spPr>
        <p:txBody>
          <a:bodyPr wrap="none">
            <a:spAutoFit/>
          </a:bodyPr>
          <a:lstStyle/>
          <a:p>
            <a:pPr algn="ctr"/>
            <a:r>
              <a:rPr lang="en-US" sz="1600" dirty="0">
                <a:solidFill>
                  <a:srgbClr val="000000"/>
                </a:solidFill>
              </a:rPr>
              <a:t>Webex Teams Clients</a:t>
            </a:r>
          </a:p>
        </p:txBody>
      </p:sp>
    </p:spTree>
    <p:extLst>
      <p:ext uri="{BB962C8B-B14F-4D97-AF65-F5344CB8AC3E}">
        <p14:creationId xmlns:p14="http://schemas.microsoft.com/office/powerpoint/2010/main" val="3334237517"/>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Webex Teams</a:t>
            </a:r>
            <a:r>
              <a:rPr lang="en-US" dirty="0"/>
              <a:t> (Contd.)</a:t>
            </a:r>
            <a:endParaRPr lang="en-CA" altLang="en-US" dirty="0"/>
          </a:p>
        </p:txBody>
      </p:sp>
      <p:sp>
        <p:nvSpPr>
          <p:cNvPr id="6" name="Content Placeholder 5"/>
          <p:cNvSpPr>
            <a:spLocks noGrp="1"/>
          </p:cNvSpPr>
          <p:nvPr>
            <p:ph idx="1"/>
          </p:nvPr>
        </p:nvSpPr>
        <p:spPr>
          <a:xfrm>
            <a:off x="-31200" y="779295"/>
            <a:ext cx="9253421" cy="3891809"/>
          </a:xfrm>
        </p:spPr>
        <p:txBody>
          <a:bodyPr/>
          <a:lstStyle/>
          <a:p>
            <a:pPr marL="188912" lvl="1" indent="0">
              <a:spcBef>
                <a:spcPts val="400"/>
              </a:spcBef>
              <a:spcAft>
                <a:spcPts val="400"/>
              </a:spcAft>
              <a:buNone/>
            </a:pPr>
            <a:r>
              <a:rPr lang="en-US" sz="1600" b="1" dirty="0"/>
              <a:t>Security</a:t>
            </a:r>
            <a:endParaRPr lang="en-US" sz="1600" dirty="0"/>
          </a:p>
          <a:p>
            <a:pPr lvl="1" indent="-177800">
              <a:spcBef>
                <a:spcPts val="400"/>
              </a:spcBef>
              <a:spcAft>
                <a:spcPts val="400"/>
              </a:spcAft>
              <a:buFont typeface="Arial" panose="020B0604020202020204" pitchFamily="34" charset="0"/>
              <a:buChar char="•"/>
            </a:pPr>
            <a:r>
              <a:rPr lang="en-US" sz="1600" dirty="0"/>
              <a:t>Users and sensitive information is kept safe with extensive controls to help you configure and control your security policies.</a:t>
            </a:r>
          </a:p>
          <a:p>
            <a:pPr marL="188912" lvl="1" indent="0">
              <a:spcBef>
                <a:spcPts val="400"/>
              </a:spcBef>
              <a:spcAft>
                <a:spcPts val="400"/>
              </a:spcAft>
              <a:buNone/>
            </a:pPr>
            <a:r>
              <a:rPr lang="en-US" sz="1600" b="1" dirty="0"/>
              <a:t>Integrations</a:t>
            </a:r>
            <a:endParaRPr lang="en-US" sz="1600" dirty="0"/>
          </a:p>
          <a:p>
            <a:pPr lvl="1" indent="-177800">
              <a:spcBef>
                <a:spcPts val="400"/>
              </a:spcBef>
              <a:spcAft>
                <a:spcPts val="400"/>
              </a:spcAft>
              <a:buClrTx/>
              <a:buSzPct val="100000"/>
              <a:buFont typeface="Arial" panose="020B0604020202020204" pitchFamily="34" charset="0"/>
              <a:buChar char="•"/>
            </a:pPr>
            <a:r>
              <a:rPr lang="en-US" sz="1600" dirty="0"/>
              <a:t>Webex Teams includes pre-built solutions with third-party applications from vendors such as Microsoft, Google Cloud, and Salesforce. </a:t>
            </a:r>
          </a:p>
          <a:p>
            <a:pPr marL="142875" lvl="1" indent="0">
              <a:spcBef>
                <a:spcPts val="400"/>
              </a:spcBef>
              <a:spcAft>
                <a:spcPts val="400"/>
              </a:spcAft>
              <a:buClrTx/>
              <a:buSzPct val="100000"/>
              <a:buNone/>
            </a:pPr>
            <a:r>
              <a:rPr lang="en-US" sz="1600" b="1" dirty="0"/>
              <a:t>Features of the Webex Teams API</a:t>
            </a:r>
          </a:p>
          <a:p>
            <a:pPr marL="361950" indent="-180975">
              <a:spcBef>
                <a:spcPts val="400"/>
              </a:spcBef>
              <a:spcAft>
                <a:spcPts val="400"/>
              </a:spcAft>
              <a:buSzPct val="100000"/>
              <a:buFont typeface="Arial" panose="020B0604020202020204" pitchFamily="34" charset="0"/>
              <a:buChar char="•"/>
            </a:pPr>
            <a:r>
              <a:rPr lang="en-US" sz="1600" dirty="0"/>
              <a:t>The Webex Teams API is an extensive set of APIs that allow you to interact with the entire Webex Teams platform. </a:t>
            </a:r>
          </a:p>
          <a:p>
            <a:pPr marL="361950" indent="-180975">
              <a:spcBef>
                <a:spcPts val="400"/>
              </a:spcBef>
              <a:spcAft>
                <a:spcPts val="400"/>
              </a:spcAft>
              <a:buSzPct val="100000"/>
              <a:buFont typeface="Arial" panose="020B0604020202020204" pitchFamily="34" charset="0"/>
              <a:buChar char="•"/>
            </a:pPr>
            <a:r>
              <a:rPr lang="en-US" sz="1600" dirty="0"/>
              <a:t>The capabilities include managing organizations, teams, people, rooms, memberships, and messages to creating conversational bots or embedded video calls</a:t>
            </a:r>
          </a:p>
          <a:p>
            <a:pPr lvl="1">
              <a:spcBef>
                <a:spcPts val="130"/>
              </a:spcBef>
              <a:spcAft>
                <a:spcPts val="130"/>
              </a:spcAft>
              <a:buClrTx/>
              <a:buSzPct val="100000"/>
            </a:pPr>
            <a:endParaRPr lang="en-US" sz="1600" dirty="0"/>
          </a:p>
        </p:txBody>
      </p:sp>
    </p:spTree>
    <p:extLst>
      <p:ext uri="{BB962C8B-B14F-4D97-AF65-F5344CB8AC3E}">
        <p14:creationId xmlns:p14="http://schemas.microsoft.com/office/powerpoint/2010/main" val="1667043186"/>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Webex Teams</a:t>
            </a:r>
            <a:r>
              <a:rPr lang="en-US" dirty="0"/>
              <a:t> (Contd.)</a:t>
            </a:r>
            <a:endParaRPr lang="en-CA" altLang="en-US" dirty="0"/>
          </a:p>
        </p:txBody>
      </p:sp>
      <p:graphicFrame>
        <p:nvGraphicFramePr>
          <p:cNvPr id="2" name="Table"/>
          <p:cNvGraphicFramePr>
            <a:graphicFrameLocks noGrp="1"/>
          </p:cNvGraphicFramePr>
          <p:nvPr>
            <p:ph idx="1"/>
            <p:extLst>
              <p:ext uri="{D42A27DB-BD31-4B8C-83A1-F6EECF244321}">
                <p14:modId xmlns:p14="http://schemas.microsoft.com/office/powerpoint/2010/main" val="351585642"/>
              </p:ext>
            </p:extLst>
          </p:nvPr>
        </p:nvGraphicFramePr>
        <p:xfrm>
          <a:off x="123564" y="820354"/>
          <a:ext cx="8888630" cy="3784600"/>
        </p:xfrm>
        <a:graphic>
          <a:graphicData uri="http://schemas.openxmlformats.org/drawingml/2006/table">
            <a:tbl>
              <a:tblPr firstRow="1" bandRow="1">
                <a:tableStyleId>{5C22544A-7EE6-4342-B048-85BDC9FD1C3A}</a:tableStyleId>
              </a:tblPr>
              <a:tblGrid>
                <a:gridCol w="1905897">
                  <a:extLst>
                    <a:ext uri="{9D8B030D-6E8A-4147-A177-3AD203B41FA5}">
                      <a16:colId xmlns="" xmlns:a16="http://schemas.microsoft.com/office/drawing/2014/main" val="20000"/>
                    </a:ext>
                  </a:extLst>
                </a:gridCol>
                <a:gridCol w="6982733">
                  <a:extLst>
                    <a:ext uri="{9D8B030D-6E8A-4147-A177-3AD203B41FA5}">
                      <a16:colId xmlns="" xmlns:a16="http://schemas.microsoft.com/office/drawing/2014/main" val="20001"/>
                    </a:ext>
                  </a:extLst>
                </a:gridCol>
              </a:tblGrid>
              <a:tr h="428925">
                <a:tc>
                  <a:txBody>
                    <a:bodyPr/>
                    <a:lstStyle/>
                    <a:p>
                      <a:pPr algn="ctr"/>
                      <a:r>
                        <a:rPr lang="en-IN" dirty="0"/>
                        <a:t>Features of Webex Teams API</a:t>
                      </a:r>
                    </a:p>
                  </a:txBody>
                  <a:tcPr/>
                </a:tc>
                <a:tc>
                  <a:txBody>
                    <a:bodyPr/>
                    <a:lstStyle/>
                    <a:p>
                      <a:pPr algn="ctr"/>
                      <a:r>
                        <a:rPr lang="en-IN" dirty="0"/>
                        <a:t>Description</a:t>
                      </a:r>
                    </a:p>
                  </a:txBody>
                  <a:tcPr/>
                </a:tc>
                <a:extLst>
                  <a:ext uri="{0D108BD9-81ED-4DB2-BD59-A6C34878D82A}">
                    <a16:rowId xmlns="" xmlns:a16="http://schemas.microsoft.com/office/drawing/2014/main" val="10000"/>
                  </a:ext>
                </a:extLst>
              </a:tr>
              <a:tr h="454462">
                <a:tc>
                  <a:txBody>
                    <a:bodyPr/>
                    <a:lstStyle/>
                    <a:p>
                      <a:r>
                        <a:rPr lang="en-IN" dirty="0"/>
                        <a:t>Organizations</a:t>
                      </a:r>
                    </a:p>
                  </a:txBody>
                  <a:tcPr anchor="ctr"/>
                </a:tc>
                <a:tc>
                  <a:txBody>
                    <a:bodyPr/>
                    <a:lstStyle/>
                    <a:p>
                      <a:pPr marL="0" indent="0">
                        <a:spcBef>
                          <a:spcPts val="100"/>
                        </a:spcBef>
                        <a:spcAft>
                          <a:spcPts val="100"/>
                        </a:spcAft>
                        <a:buFont typeface="Arial" panose="020B0604020202020204" pitchFamily="34" charset="0"/>
                        <a:buNone/>
                      </a:pPr>
                      <a:r>
                        <a:rPr lang="en-US" sz="1400" dirty="0"/>
                        <a:t>Represent a set of people in Webex Teams. </a:t>
                      </a:r>
                      <a:r>
                        <a:rPr lang="en-IN" sz="1400" b="0" i="0" kern="1200" dirty="0">
                          <a:solidFill>
                            <a:schemeClr val="dk1"/>
                          </a:solidFill>
                          <a:effectLst/>
                          <a:latin typeface="+mn-lt"/>
                          <a:ea typeface="+mn-ea"/>
                          <a:cs typeface="+mn-cs"/>
                        </a:rPr>
                        <a:t>Organizations may manage other organizations or be managed themselves. </a:t>
                      </a:r>
                      <a:endParaRPr lang="en-US" sz="1400" dirty="0"/>
                    </a:p>
                  </a:txBody>
                  <a:tcPr anchor="ctr"/>
                </a:tc>
                <a:extLst>
                  <a:ext uri="{0D108BD9-81ED-4DB2-BD59-A6C34878D82A}">
                    <a16:rowId xmlns="" xmlns:a16="http://schemas.microsoft.com/office/drawing/2014/main" val="10001"/>
                  </a:ext>
                </a:extLst>
              </a:tr>
              <a:tr h="455286">
                <a:tc>
                  <a:txBody>
                    <a:bodyPr/>
                    <a:lstStyle/>
                    <a:p>
                      <a:r>
                        <a:rPr lang="en-IN" dirty="0"/>
                        <a:t>Teams </a:t>
                      </a:r>
                    </a:p>
                  </a:txBody>
                  <a:tcPr anchor="ctr"/>
                </a:tc>
                <a:tc>
                  <a:txBody>
                    <a:bodyPr/>
                    <a:lstStyle/>
                    <a:p>
                      <a:pPr marL="0" indent="0" algn="l" defTabSz="685777" rtl="0" eaLnBrk="1" latinLnBrk="0" hangingPunct="1">
                        <a:spcBef>
                          <a:spcPts val="100"/>
                        </a:spcBef>
                        <a:spcAft>
                          <a:spcPts val="100"/>
                        </a:spcAft>
                        <a:buFont typeface="Arial" panose="020B0604020202020204" pitchFamily="34" charset="0"/>
                        <a:buNone/>
                      </a:pPr>
                      <a:r>
                        <a:rPr lang="en-US" sz="1400" kern="1200" dirty="0">
                          <a:solidFill>
                            <a:schemeClr val="dk1"/>
                          </a:solidFill>
                          <a:latin typeface="+mn-lt"/>
                          <a:ea typeface="+mn-ea"/>
                          <a:cs typeface="+mn-cs"/>
                        </a:rPr>
                        <a:t>Groups of people with a set of rooms visible to all members of that team. </a:t>
                      </a:r>
                      <a:r>
                        <a:rPr lang="en-IN" sz="1400" kern="1200" dirty="0">
                          <a:solidFill>
                            <a:schemeClr val="dk1"/>
                          </a:solidFill>
                          <a:latin typeface="+mn-lt"/>
                          <a:ea typeface="+mn-ea"/>
                          <a:cs typeface="+mn-cs"/>
                        </a:rPr>
                        <a:t>Teams API resources are teams to be managed, created, updated, and deleted.</a:t>
                      </a:r>
                      <a:endParaRPr lang="en-US" sz="1400" kern="1200" dirty="0">
                        <a:solidFill>
                          <a:schemeClr val="dk1"/>
                        </a:solidFill>
                        <a:latin typeface="+mn-lt"/>
                        <a:ea typeface="+mn-ea"/>
                        <a:cs typeface="+mn-cs"/>
                      </a:endParaRPr>
                    </a:p>
                  </a:txBody>
                  <a:tcPr anchor="ctr"/>
                </a:tc>
                <a:extLst>
                  <a:ext uri="{0D108BD9-81ED-4DB2-BD59-A6C34878D82A}">
                    <a16:rowId xmlns="" xmlns:a16="http://schemas.microsoft.com/office/drawing/2014/main" val="10002"/>
                  </a:ext>
                </a:extLst>
              </a:tr>
              <a:tr h="370840">
                <a:tc>
                  <a:txBody>
                    <a:bodyPr/>
                    <a:lstStyle/>
                    <a:p>
                      <a:r>
                        <a:rPr lang="en-IN" dirty="0"/>
                        <a:t>People</a:t>
                      </a:r>
                    </a:p>
                  </a:txBody>
                  <a:tcPr anchor="ctr"/>
                </a:tc>
                <a:tc>
                  <a:txBody>
                    <a:bodyPr/>
                    <a:lstStyle/>
                    <a:p>
                      <a:pPr marL="0" indent="0" algn="l" defTabSz="685777" rtl="0" eaLnBrk="1" latinLnBrk="0" hangingPunct="1">
                        <a:spcBef>
                          <a:spcPts val="100"/>
                        </a:spcBef>
                        <a:spcAft>
                          <a:spcPts val="100"/>
                        </a:spcAft>
                        <a:buFont typeface="Arial" panose="020B0604020202020204" pitchFamily="34" charset="0"/>
                        <a:buNone/>
                      </a:pPr>
                      <a:r>
                        <a:rPr lang="en-US" sz="1400" kern="1200" dirty="0">
                          <a:solidFill>
                            <a:schemeClr val="dk1"/>
                          </a:solidFill>
                          <a:latin typeface="+mn-lt"/>
                          <a:ea typeface="+mn-ea"/>
                          <a:cs typeface="+mn-cs"/>
                        </a:rPr>
                        <a:t>Registered users of Webex Teams.</a:t>
                      </a:r>
                      <a:endParaRPr lang="en-IN" sz="1400" kern="1200" dirty="0">
                        <a:solidFill>
                          <a:schemeClr val="dk1"/>
                        </a:solidFill>
                        <a:latin typeface="+mn-lt"/>
                        <a:ea typeface="+mn-ea"/>
                        <a:cs typeface="+mn-cs"/>
                      </a:endParaRPr>
                    </a:p>
                  </a:txBody>
                  <a:tcPr anchor="ctr"/>
                </a:tc>
                <a:extLst>
                  <a:ext uri="{0D108BD9-81ED-4DB2-BD59-A6C34878D82A}">
                    <a16:rowId xmlns="" xmlns:a16="http://schemas.microsoft.com/office/drawing/2014/main" val="10003"/>
                  </a:ext>
                </a:extLst>
              </a:tr>
              <a:tr h="370840">
                <a:tc>
                  <a:txBody>
                    <a:bodyPr/>
                    <a:lstStyle/>
                    <a:p>
                      <a:r>
                        <a:rPr lang="en-IN" dirty="0"/>
                        <a:t>Rooms </a:t>
                      </a:r>
                    </a:p>
                  </a:txBody>
                  <a:tcPr anchor="ctr"/>
                </a:tc>
                <a:tc>
                  <a:txBody>
                    <a:bodyPr/>
                    <a:lstStyle/>
                    <a:p>
                      <a:pPr marL="0" indent="0" algn="l" defTabSz="685777" rtl="0" eaLnBrk="1" latinLnBrk="0" hangingPunct="1">
                        <a:spcBef>
                          <a:spcPts val="100"/>
                        </a:spcBef>
                        <a:spcAft>
                          <a:spcPts val="100"/>
                        </a:spcAft>
                        <a:buSzPct val="100000"/>
                        <a:buFont typeface="Arial" panose="020B0604020202020204" pitchFamily="34" charset="0"/>
                        <a:buNone/>
                      </a:pPr>
                      <a:r>
                        <a:rPr lang="en-US" sz="1400" kern="1200" dirty="0">
                          <a:solidFill>
                            <a:schemeClr val="dk1"/>
                          </a:solidFill>
                          <a:latin typeface="+mn-lt"/>
                          <a:ea typeface="+mn-ea"/>
                          <a:cs typeface="+mn-cs"/>
                        </a:rPr>
                        <a:t>Virtual meeting places where people post messages and collaborate to get work done. </a:t>
                      </a:r>
                      <a:r>
                        <a:rPr lang="en-IN" sz="1400" kern="1200" dirty="0">
                          <a:solidFill>
                            <a:schemeClr val="dk1"/>
                          </a:solidFill>
                          <a:latin typeface="+mn-lt"/>
                          <a:ea typeface="+mn-ea"/>
                          <a:cs typeface="+mn-cs"/>
                        </a:rPr>
                        <a:t>The Rooms API can manage, create, update, and delete rooms.</a:t>
                      </a:r>
                      <a:endParaRPr lang="en-US" sz="1400" kern="1200" dirty="0">
                        <a:solidFill>
                          <a:schemeClr val="dk1"/>
                        </a:solidFill>
                        <a:latin typeface="+mn-lt"/>
                        <a:ea typeface="+mn-ea"/>
                        <a:cs typeface="+mn-cs"/>
                      </a:endParaRPr>
                    </a:p>
                  </a:txBody>
                  <a:tcPr anchor="ctr"/>
                </a:tc>
                <a:extLst>
                  <a:ext uri="{0D108BD9-81ED-4DB2-BD59-A6C34878D82A}">
                    <a16:rowId xmlns="" xmlns:a16="http://schemas.microsoft.com/office/drawing/2014/main" val="10004"/>
                  </a:ext>
                </a:extLst>
              </a:tr>
              <a:tr h="370840">
                <a:tc>
                  <a:txBody>
                    <a:bodyPr/>
                    <a:lstStyle/>
                    <a:p>
                      <a:r>
                        <a:rPr lang="en-IN" dirty="0"/>
                        <a:t>Memberships</a:t>
                      </a:r>
                    </a:p>
                  </a:txBody>
                  <a:tcPr anchor="ctr"/>
                </a:tc>
                <a:tc>
                  <a:txBody>
                    <a:bodyPr/>
                    <a:lstStyle/>
                    <a:p>
                      <a:pPr marL="0" marR="0" indent="0" algn="l" defTabSz="685777" rtl="0" eaLnBrk="1" fontAlgn="auto" latinLnBrk="0" hangingPunct="1">
                        <a:lnSpc>
                          <a:spcPct val="100000"/>
                        </a:lnSpc>
                        <a:spcBef>
                          <a:spcPts val="100"/>
                        </a:spcBef>
                        <a:spcAft>
                          <a:spcPts val="100"/>
                        </a:spcAft>
                        <a:buClrTx/>
                        <a:buSzPct val="100000"/>
                        <a:buFont typeface="Arial" panose="020B0604020202020204" pitchFamily="34" charset="0"/>
                        <a:buNone/>
                        <a:tabLst/>
                        <a:defRPr/>
                      </a:pPr>
                      <a:r>
                        <a:rPr lang="en-US" sz="1400" kern="1200" dirty="0">
                          <a:solidFill>
                            <a:schemeClr val="dk1"/>
                          </a:solidFill>
                          <a:latin typeface="+mn-lt"/>
                          <a:ea typeface="+mn-ea"/>
                          <a:cs typeface="+mn-cs"/>
                        </a:rPr>
                        <a:t>Represent a person's relationship to a room. T</a:t>
                      </a:r>
                      <a:r>
                        <a:rPr lang="en-IN" sz="1400" b="0" i="0" kern="1200" dirty="0">
                          <a:solidFill>
                            <a:schemeClr val="dk1"/>
                          </a:solidFill>
                          <a:effectLst/>
                          <a:latin typeface="+mn-lt"/>
                          <a:ea typeface="+mn-ea"/>
                          <a:cs typeface="+mn-cs"/>
                        </a:rPr>
                        <a:t>he Memberships API resources allow to list members of any room , create or revoke memberships, and update memberships to make someone a moderator of a room.</a:t>
                      </a:r>
                      <a:endParaRPr lang="en-US" sz="1400" kern="1200" dirty="0">
                        <a:solidFill>
                          <a:schemeClr val="dk1"/>
                        </a:solidFill>
                        <a:latin typeface="+mn-lt"/>
                        <a:ea typeface="+mn-ea"/>
                        <a:cs typeface="+mn-cs"/>
                      </a:endParaRPr>
                    </a:p>
                  </a:txBody>
                  <a:tcPr anchor="ctr"/>
                </a:tc>
                <a:extLst>
                  <a:ext uri="{0D108BD9-81ED-4DB2-BD59-A6C34878D82A}">
                    <a16:rowId xmlns="" xmlns:a16="http://schemas.microsoft.com/office/drawing/2014/main" val="10005"/>
                  </a:ext>
                </a:extLst>
              </a:tr>
              <a:tr h="260736">
                <a:tc>
                  <a:txBody>
                    <a:bodyPr/>
                    <a:lstStyle/>
                    <a:p>
                      <a:r>
                        <a:rPr lang="en-IN" dirty="0"/>
                        <a:t>Team Memberships</a:t>
                      </a:r>
                    </a:p>
                  </a:txBody>
                  <a:tcPr anchor="ctr"/>
                </a:tc>
                <a:tc>
                  <a:txBody>
                    <a:bodyPr/>
                    <a:lstStyle/>
                    <a:p>
                      <a:pPr marL="0" marR="0" indent="0" algn="l" defTabSz="685777" rtl="0" eaLnBrk="1" fontAlgn="auto" latinLnBrk="0" hangingPunct="1">
                        <a:lnSpc>
                          <a:spcPct val="100000"/>
                        </a:lnSpc>
                        <a:spcBef>
                          <a:spcPts val="100"/>
                        </a:spcBef>
                        <a:spcAft>
                          <a:spcPts val="100"/>
                        </a:spcAft>
                        <a:buClrTx/>
                        <a:buSzPct val="100000"/>
                        <a:buFont typeface="Arial" panose="020B0604020202020204" pitchFamily="34" charset="0"/>
                        <a:buNone/>
                        <a:tabLst/>
                        <a:defRPr/>
                      </a:pPr>
                      <a:r>
                        <a:rPr lang="en-US" sz="1400" kern="1200" dirty="0">
                          <a:solidFill>
                            <a:schemeClr val="dk1"/>
                          </a:solidFill>
                          <a:latin typeface="+mn-lt"/>
                          <a:ea typeface="+mn-ea"/>
                          <a:cs typeface="+mn-cs"/>
                        </a:rPr>
                        <a:t>Represent a person's relationship with a team. </a:t>
                      </a:r>
                    </a:p>
                  </a:txBody>
                  <a:tcPr anchor="ctr"/>
                </a:tc>
                <a:extLst>
                  <a:ext uri="{0D108BD9-81ED-4DB2-BD59-A6C34878D82A}">
                    <a16:rowId xmlns="" xmlns:a16="http://schemas.microsoft.com/office/drawing/2014/main" val="10006"/>
                  </a:ext>
                </a:extLst>
              </a:tr>
              <a:tr h="260736">
                <a:tc>
                  <a:txBody>
                    <a:bodyPr/>
                    <a:lstStyle/>
                    <a:p>
                      <a:r>
                        <a:rPr lang="en-IN" dirty="0"/>
                        <a:t>Messages</a:t>
                      </a:r>
                    </a:p>
                  </a:txBody>
                  <a:tcPr anchor="ctr"/>
                </a:tc>
                <a:tc>
                  <a:txBody>
                    <a:bodyPr/>
                    <a:lstStyle/>
                    <a:p>
                      <a:pPr marL="0" marR="0" indent="0" algn="l" defTabSz="685777" rtl="0" eaLnBrk="1" fontAlgn="auto" latinLnBrk="0" hangingPunct="1">
                        <a:lnSpc>
                          <a:spcPct val="100000"/>
                        </a:lnSpc>
                        <a:spcBef>
                          <a:spcPts val="100"/>
                        </a:spcBef>
                        <a:spcAft>
                          <a:spcPts val="100"/>
                        </a:spcAft>
                        <a:buClrTx/>
                        <a:buSzPct val="100000"/>
                        <a:buFont typeface="Arial" panose="020B0604020202020204" pitchFamily="34" charset="0"/>
                        <a:buNone/>
                        <a:tabLst/>
                        <a:defRPr/>
                      </a:pPr>
                      <a:r>
                        <a:rPr lang="en-IN" sz="1400" kern="1200" dirty="0">
                          <a:solidFill>
                            <a:schemeClr val="dk1"/>
                          </a:solidFill>
                          <a:latin typeface="+mn-lt"/>
                          <a:ea typeface="+mn-ea"/>
                          <a:cs typeface="+mn-cs"/>
                        </a:rPr>
                        <a:t>Way of communication in a room. </a:t>
                      </a:r>
                      <a:r>
                        <a:rPr lang="en-IN" sz="1400" b="0" i="0" kern="1200" dirty="0">
                          <a:solidFill>
                            <a:schemeClr val="dk1"/>
                          </a:solidFill>
                          <a:effectLst/>
                          <a:latin typeface="+mn-lt"/>
                          <a:ea typeface="+mn-ea"/>
                          <a:cs typeface="+mn-cs"/>
                        </a:rPr>
                        <a:t>Use this API to list, create, and delete messages.</a:t>
                      </a:r>
                      <a:endParaRPr lang="en-US" sz="1400" kern="1200" dirty="0">
                        <a:solidFill>
                          <a:schemeClr val="dk1"/>
                        </a:solidFill>
                        <a:latin typeface="+mn-lt"/>
                        <a:ea typeface="+mn-ea"/>
                        <a:cs typeface="+mn-cs"/>
                      </a:endParaRPr>
                    </a:p>
                  </a:txBody>
                  <a:tcPr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131052436"/>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lang="en-GB" dirty="0"/>
              <a:t>Lab – Construct a Python Script to Manage Webex Teams</a:t>
            </a:r>
          </a:p>
        </p:txBody>
      </p:sp>
      <p:sp>
        <p:nvSpPr>
          <p:cNvPr id="6" name="Content Placeholder 5"/>
          <p:cNvSpPr>
            <a:spLocks noGrp="1"/>
          </p:cNvSpPr>
          <p:nvPr>
            <p:ph idx="1"/>
          </p:nvPr>
        </p:nvSpPr>
        <p:spPr>
          <a:xfrm>
            <a:off x="144067" y="869517"/>
            <a:ext cx="8726801" cy="3678516"/>
          </a:xfrm>
        </p:spPr>
        <p:txBody>
          <a:bodyPr/>
          <a:lstStyle/>
          <a:p>
            <a:pPr>
              <a:buNone/>
            </a:pPr>
            <a:r>
              <a:rPr lang="en-GB" sz="1600" dirty="0"/>
              <a:t>In this lab, you will complete the following objectives:</a:t>
            </a:r>
          </a:p>
          <a:p>
            <a:pPr>
              <a:buFont typeface="Arial" panose="020B0604020202020204" pitchFamily="34" charset="0"/>
              <a:buChar char="•"/>
            </a:pPr>
            <a:r>
              <a:rPr lang="en-IN" sz="1600" b="1" dirty="0"/>
              <a:t>Part 1</a:t>
            </a:r>
            <a:r>
              <a:rPr lang="en-IN" sz="1600" dirty="0"/>
              <a:t>: Launch the DEVASC VM</a:t>
            </a:r>
          </a:p>
          <a:p>
            <a:pPr>
              <a:buFont typeface="Arial" panose="020B0604020202020204" pitchFamily="34" charset="0"/>
              <a:buChar char="•"/>
            </a:pPr>
            <a:r>
              <a:rPr lang="en-IN" sz="1600" b="1" dirty="0"/>
              <a:t>Part 2</a:t>
            </a:r>
            <a:r>
              <a:rPr lang="en-IN" sz="1600" dirty="0"/>
              <a:t>: Get Your Webex Teams Access Token</a:t>
            </a:r>
          </a:p>
          <a:p>
            <a:pPr>
              <a:buFont typeface="Arial" panose="020B0604020202020204" pitchFamily="34" charset="0"/>
              <a:buChar char="•"/>
            </a:pPr>
            <a:r>
              <a:rPr lang="en-IN" sz="1600" b="1" dirty="0"/>
              <a:t>Part 3</a:t>
            </a:r>
            <a:r>
              <a:rPr lang="en-IN" sz="1600" dirty="0"/>
              <a:t>: Test Your Access Token</a:t>
            </a:r>
          </a:p>
          <a:p>
            <a:pPr>
              <a:buFont typeface="Arial" panose="020B0604020202020204" pitchFamily="34" charset="0"/>
              <a:buChar char="•"/>
            </a:pPr>
            <a:r>
              <a:rPr lang="en-IN" sz="1600" b="1" dirty="0"/>
              <a:t>Part 4</a:t>
            </a:r>
            <a:r>
              <a:rPr lang="en-IN" sz="1600" dirty="0"/>
              <a:t>: Manage People in Webex Teams</a:t>
            </a:r>
          </a:p>
          <a:p>
            <a:pPr>
              <a:buFont typeface="Arial" panose="020B0604020202020204" pitchFamily="34" charset="0"/>
              <a:buChar char="•"/>
            </a:pPr>
            <a:r>
              <a:rPr lang="en-IN" sz="1600" b="1" dirty="0"/>
              <a:t>Part 5</a:t>
            </a:r>
            <a:r>
              <a:rPr lang="en-IN" sz="1600" dirty="0"/>
              <a:t>: Manage Rooms in Webex Teams</a:t>
            </a:r>
          </a:p>
          <a:p>
            <a:pPr>
              <a:buFont typeface="Arial" panose="020B0604020202020204" pitchFamily="34" charset="0"/>
              <a:buChar char="•"/>
            </a:pPr>
            <a:r>
              <a:rPr lang="en-IN" sz="1600" b="1" dirty="0"/>
              <a:t>Part 6</a:t>
            </a:r>
            <a:r>
              <a:rPr lang="en-IN" sz="1600" dirty="0"/>
              <a:t>: Manage Memberships in Webex Teams</a:t>
            </a:r>
          </a:p>
          <a:p>
            <a:pPr>
              <a:buFont typeface="Arial" panose="020B0604020202020204" pitchFamily="34" charset="0"/>
              <a:buChar char="•"/>
            </a:pPr>
            <a:r>
              <a:rPr lang="en-IN" sz="1600" b="1" dirty="0"/>
              <a:t>Part 7</a:t>
            </a:r>
            <a:r>
              <a:rPr lang="en-IN" sz="1600" dirty="0"/>
              <a:t>: Manage Messages in Webex Teams</a:t>
            </a:r>
          </a:p>
          <a:p>
            <a:pPr>
              <a:buNone/>
            </a:pPr>
            <a:endParaRPr lang="en-GB" sz="1600" dirty="0"/>
          </a:p>
        </p:txBody>
      </p:sp>
    </p:spTree>
    <p:extLst>
      <p:ext uri="{BB962C8B-B14F-4D97-AF65-F5344CB8AC3E}">
        <p14:creationId xmlns:p14="http://schemas.microsoft.com/office/powerpoint/2010/main" val="1430935940"/>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Webex Devices</a:t>
            </a:r>
            <a:endParaRPr lang="en-CA" altLang="en-US" dirty="0"/>
          </a:p>
        </p:txBody>
      </p:sp>
      <p:sp>
        <p:nvSpPr>
          <p:cNvPr id="6" name="Content Placeholder 5"/>
          <p:cNvSpPr>
            <a:spLocks noGrp="1"/>
          </p:cNvSpPr>
          <p:nvPr>
            <p:ph idx="1"/>
          </p:nvPr>
        </p:nvSpPr>
        <p:spPr>
          <a:xfrm>
            <a:off x="144067" y="714074"/>
            <a:ext cx="8764543" cy="3678516"/>
          </a:xfrm>
        </p:spPr>
        <p:txBody>
          <a:bodyPr/>
          <a:lstStyle/>
          <a:p>
            <a:pPr marL="177800" indent="-177800">
              <a:spcBef>
                <a:spcPts val="0"/>
              </a:spcBef>
              <a:spcAft>
                <a:spcPts val="800"/>
              </a:spcAft>
              <a:buFont typeface="Arial" pitchFamily="34" charset="0"/>
              <a:buChar char="•"/>
            </a:pPr>
            <a:r>
              <a:rPr lang="en-US" sz="1600" dirty="0"/>
              <a:t>Cisco Webex Devices provide access to all Webex's features. </a:t>
            </a:r>
          </a:p>
          <a:p>
            <a:pPr marL="177800" indent="-177800">
              <a:spcBef>
                <a:spcPts val="0"/>
              </a:spcBef>
              <a:spcAft>
                <a:spcPts val="800"/>
              </a:spcAft>
              <a:buFont typeface="Arial" pitchFamily="34" charset="0"/>
              <a:buChar char="•"/>
            </a:pPr>
            <a:r>
              <a:rPr lang="en-US" sz="1600" dirty="0"/>
              <a:t>Webex Boards, Room Devices, and Desk Devices enable collaboration through video, calling, and programmability.</a:t>
            </a:r>
            <a:endParaRPr lang="en-GB" sz="1600"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9" y="1685247"/>
            <a:ext cx="4983048" cy="2839356"/>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 Box 1">
            <a:extLst>
              <a:ext uri="{FF2B5EF4-FFF2-40B4-BE49-F238E27FC236}">
                <a16:creationId xmlns="" xmlns:a16="http://schemas.microsoft.com/office/drawing/2014/main" id="{77FA8AF6-F6FF-4FD6-8C99-DE80CC91A60C}"/>
              </a:ext>
            </a:extLst>
          </p:cNvPr>
          <p:cNvSpPr/>
          <p:nvPr/>
        </p:nvSpPr>
        <p:spPr>
          <a:xfrm>
            <a:off x="2062528" y="4590364"/>
            <a:ext cx="5234649" cy="338554"/>
          </a:xfrm>
          <a:prstGeom prst="rect">
            <a:avLst/>
          </a:prstGeom>
        </p:spPr>
        <p:txBody>
          <a:bodyPr wrap="square">
            <a:spAutoFit/>
          </a:bodyPr>
          <a:lstStyle/>
          <a:p>
            <a:pPr algn="ctr"/>
            <a:r>
              <a:rPr lang="en-US" sz="1600" dirty="0">
                <a:solidFill>
                  <a:srgbClr val="000000"/>
                </a:solidFill>
                <a:latin typeface="+mn-lt"/>
              </a:rPr>
              <a:t>Types of Webex Devices</a:t>
            </a:r>
          </a:p>
        </p:txBody>
      </p:sp>
    </p:spTree>
    <p:extLst>
      <p:ext uri="{BB962C8B-B14F-4D97-AF65-F5344CB8AC3E}">
        <p14:creationId xmlns:p14="http://schemas.microsoft.com/office/powerpoint/2010/main" val="3050888334"/>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50" y="41393"/>
            <a:ext cx="3831308" cy="757551"/>
          </a:xfrm>
        </p:spPr>
        <p:txBody>
          <a:bodyPr/>
          <a:lstStyle/>
          <a:p>
            <a:r>
              <a:rPr altLang="en-US" sz="1600" dirty="0"/>
              <a:t>Cisco Collaboration Platforms </a:t>
            </a:r>
            <a:br>
              <a:rPr altLang="en-US" sz="1600" dirty="0"/>
            </a:br>
            <a:r>
              <a:rPr dirty="0"/>
              <a:t>Webex Devices</a:t>
            </a:r>
            <a:r>
              <a:rPr lang="en-US" dirty="0"/>
              <a:t> (Contd.)</a:t>
            </a:r>
            <a:endParaRPr lang="en-CA" altLang="en-US" dirty="0"/>
          </a:p>
        </p:txBody>
      </p:sp>
      <p:sp>
        <p:nvSpPr>
          <p:cNvPr id="6" name="Content Placeholder 1"/>
          <p:cNvSpPr>
            <a:spLocks noGrp="1"/>
          </p:cNvSpPr>
          <p:nvPr>
            <p:ph idx="1"/>
          </p:nvPr>
        </p:nvSpPr>
        <p:spPr>
          <a:xfrm>
            <a:off x="138872" y="816234"/>
            <a:ext cx="3823528" cy="1234992"/>
          </a:xfrm>
        </p:spPr>
        <p:txBody>
          <a:bodyPr/>
          <a:lstStyle/>
          <a:p>
            <a:pPr marL="0" indent="0">
              <a:spcBef>
                <a:spcPts val="200"/>
              </a:spcBef>
              <a:spcAft>
                <a:spcPts val="200"/>
              </a:spcAft>
              <a:buClrTx/>
              <a:buSzPct val="100000"/>
              <a:buNone/>
            </a:pPr>
            <a:r>
              <a:rPr lang="en-US" sz="1600" b="1" dirty="0"/>
              <a:t>Webex Board Series</a:t>
            </a:r>
            <a:endParaRPr lang="en-US" sz="1600" dirty="0"/>
          </a:p>
          <a:p>
            <a:pPr>
              <a:spcBef>
                <a:spcPts val="200"/>
              </a:spcBef>
              <a:spcAft>
                <a:spcPts val="200"/>
              </a:spcAft>
              <a:buClrTx/>
              <a:buSzPct val="100000"/>
              <a:buFont typeface="Arial" panose="020B0604020202020204" pitchFamily="34" charset="0"/>
              <a:buChar char="•"/>
            </a:pPr>
            <a:r>
              <a:rPr lang="en-US" sz="1600" dirty="0"/>
              <a:t>All-in-one team collaboration devices for meeting rooms and spaces. </a:t>
            </a:r>
          </a:p>
          <a:p>
            <a:pPr marL="0" indent="0">
              <a:spcBef>
                <a:spcPts val="200"/>
              </a:spcBef>
              <a:spcAft>
                <a:spcPts val="200"/>
              </a:spcAft>
              <a:buNone/>
            </a:pPr>
            <a:r>
              <a:rPr lang="en-US" sz="1600" b="1" dirty="0"/>
              <a:t>Webex Room Series</a:t>
            </a:r>
            <a:endParaRPr lang="en-US" sz="1600" dirty="0"/>
          </a:p>
          <a:p>
            <a:pPr>
              <a:spcBef>
                <a:spcPts val="200"/>
              </a:spcBef>
              <a:spcAft>
                <a:spcPts val="200"/>
              </a:spcAft>
              <a:buClrTx/>
              <a:buSzPct val="100000"/>
              <a:buFont typeface="Arial" panose="020B0604020202020204" pitchFamily="34" charset="0"/>
              <a:buChar char="•"/>
            </a:pPr>
            <a:r>
              <a:rPr lang="en-US" sz="1600" dirty="0"/>
              <a:t>Brings integrated video conferencing systems to every room. </a:t>
            </a:r>
          </a:p>
          <a:p>
            <a:pPr marL="0" indent="0">
              <a:spcBef>
                <a:spcPts val="200"/>
              </a:spcBef>
              <a:spcAft>
                <a:spcPts val="200"/>
              </a:spcAft>
              <a:buClrTx/>
              <a:buSzPct val="100000"/>
              <a:buNone/>
            </a:pPr>
            <a:r>
              <a:rPr lang="en-IN" sz="1600" b="1" dirty="0"/>
              <a:t>Webex Desk Series</a:t>
            </a:r>
          </a:p>
          <a:p>
            <a:pPr>
              <a:spcBef>
                <a:spcPts val="200"/>
              </a:spcBef>
              <a:spcAft>
                <a:spcPts val="200"/>
              </a:spcAft>
              <a:buClrTx/>
              <a:buSzPct val="100000"/>
              <a:buFont typeface="Arial" panose="020B0604020202020204" pitchFamily="34" charset="0"/>
              <a:buChar char="•"/>
            </a:pPr>
            <a:r>
              <a:rPr lang="en-IN" sz="1600" dirty="0"/>
              <a:t>Brings high-quality video conferencing to your desktop. </a:t>
            </a:r>
          </a:p>
          <a:p>
            <a:pPr marL="0" indent="0">
              <a:spcBef>
                <a:spcPts val="200"/>
              </a:spcBef>
              <a:spcAft>
                <a:spcPts val="200"/>
              </a:spcAft>
              <a:buNone/>
            </a:pPr>
            <a:r>
              <a:rPr lang="en-US" sz="1600" b="1" dirty="0"/>
              <a:t>Cisco Touch 10</a:t>
            </a:r>
            <a:endParaRPr lang="en-US" sz="1600" dirty="0"/>
          </a:p>
          <a:p>
            <a:pPr>
              <a:spcBef>
                <a:spcPts val="200"/>
              </a:spcBef>
              <a:spcAft>
                <a:spcPts val="200"/>
              </a:spcAft>
              <a:buFont typeface="Arial" panose="020B0604020202020204" pitchFamily="34" charset="0"/>
              <a:buChar char="•"/>
            </a:pPr>
            <a:r>
              <a:rPr lang="en-US" sz="1600" dirty="0"/>
              <a:t>Intuitive touchscreen device for interacting with Cisco conferencing systems.</a:t>
            </a:r>
          </a:p>
          <a:p>
            <a:pPr marL="0" indent="0">
              <a:spcBef>
                <a:spcPts val="300"/>
              </a:spcBef>
              <a:spcAft>
                <a:spcPts val="300"/>
              </a:spcAft>
              <a:buClrTx/>
              <a:buSzPct val="100000"/>
              <a:buNone/>
            </a:pPr>
            <a:endParaRPr lang="en-IN" sz="1600" dirty="0"/>
          </a:p>
          <a:p>
            <a:pPr marL="0" indent="0">
              <a:spcBef>
                <a:spcPts val="300"/>
              </a:spcBef>
              <a:spcAft>
                <a:spcPts val="300"/>
              </a:spcAft>
              <a:buClrTx/>
              <a:buSzPct val="100000"/>
              <a:buNone/>
            </a:pPr>
            <a:endParaRPr lang="en-US" sz="1600" dirty="0"/>
          </a:p>
          <a:p>
            <a:pPr marL="0" indent="0">
              <a:spcBef>
                <a:spcPts val="300"/>
              </a:spcBef>
              <a:spcAft>
                <a:spcPts val="300"/>
              </a:spcAft>
              <a:buClrTx/>
              <a:buSzPct val="100000"/>
              <a:buNone/>
            </a:pPr>
            <a:endParaRPr lang="en-GB" sz="1600" dirty="0"/>
          </a:p>
        </p:txBody>
      </p:sp>
      <p:pic>
        <p:nvPicPr>
          <p:cNvPr id="819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947" y="1224948"/>
            <a:ext cx="2588940" cy="1272660"/>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6273" y="318722"/>
            <a:ext cx="2262556" cy="2178886"/>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1"/>
          <p:cNvSpPr txBox="1"/>
          <p:nvPr/>
        </p:nvSpPr>
        <p:spPr>
          <a:xfrm>
            <a:off x="4149947" y="2497608"/>
            <a:ext cx="4994053" cy="338554"/>
          </a:xfrm>
          <a:prstGeom prst="rect">
            <a:avLst/>
          </a:prstGeom>
          <a:noFill/>
        </p:spPr>
        <p:txBody>
          <a:bodyPr wrap="square" rtlCol="0">
            <a:spAutoFit/>
          </a:bodyPr>
          <a:lstStyle/>
          <a:p>
            <a:r>
              <a:rPr lang="en-IN" sz="1600" dirty="0">
                <a:solidFill>
                  <a:schemeClr val="tx1">
                    <a:lumMod val="50000"/>
                  </a:schemeClr>
                </a:solidFill>
              </a:rPr>
              <a:t>     Webex Board Series           Webex Room Series</a:t>
            </a:r>
          </a:p>
        </p:txBody>
      </p:sp>
      <p:pic>
        <p:nvPicPr>
          <p:cNvPr id="13" name="Picture 3">
            <a:extLst>
              <a:ext uri="{FF2B5EF4-FFF2-40B4-BE49-F238E27FC236}">
                <a16:creationId xmlns="" xmlns:a16="http://schemas.microsoft.com/office/drawing/2014/main" id="{3DC0119B-02A6-47A9-97C4-C2B03F3B6BAE}"/>
              </a:ext>
            </a:extLst>
          </p:cNvPr>
          <p:cNvPicPr>
            <a:picLocks noChangeAspect="1"/>
          </p:cNvPicPr>
          <p:nvPr/>
        </p:nvPicPr>
        <p:blipFill>
          <a:blip r:embed="rId5"/>
          <a:stretch>
            <a:fillRect/>
          </a:stretch>
        </p:blipFill>
        <p:spPr>
          <a:xfrm>
            <a:off x="4454048" y="2835855"/>
            <a:ext cx="1980738" cy="1581520"/>
          </a:xfrm>
          <a:prstGeom prst="rect">
            <a:avLst/>
          </a:prstGeom>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5512" y="2834806"/>
            <a:ext cx="2104078" cy="1574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2"/>
          <p:cNvSpPr txBox="1"/>
          <p:nvPr/>
        </p:nvSpPr>
        <p:spPr>
          <a:xfrm>
            <a:off x="4241860" y="4408872"/>
            <a:ext cx="4994053" cy="338554"/>
          </a:xfrm>
          <a:prstGeom prst="rect">
            <a:avLst/>
          </a:prstGeom>
          <a:noFill/>
        </p:spPr>
        <p:txBody>
          <a:bodyPr wrap="square" rtlCol="0">
            <a:spAutoFit/>
          </a:bodyPr>
          <a:lstStyle/>
          <a:p>
            <a:r>
              <a:rPr lang="en-IN" sz="1600" dirty="0">
                <a:solidFill>
                  <a:schemeClr val="tx1">
                    <a:lumMod val="50000"/>
                  </a:schemeClr>
                </a:solidFill>
              </a:rPr>
              <a:t>     Webex Desk Series                 Cisco Touch 10</a:t>
            </a:r>
          </a:p>
        </p:txBody>
      </p:sp>
    </p:spTree>
    <p:extLst>
      <p:ext uri="{BB962C8B-B14F-4D97-AF65-F5344CB8AC3E}">
        <p14:creationId xmlns:p14="http://schemas.microsoft.com/office/powerpoint/2010/main" val="276870505"/>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Webex Devices (Contd.)</a:t>
            </a:r>
            <a:endParaRPr lang="en-CA" altLang="en-US" dirty="0"/>
          </a:p>
        </p:txBody>
      </p:sp>
      <p:sp>
        <p:nvSpPr>
          <p:cNvPr id="6" name="Content Placeholder 5"/>
          <p:cNvSpPr>
            <a:spLocks noGrp="1"/>
          </p:cNvSpPr>
          <p:nvPr>
            <p:ph idx="1"/>
          </p:nvPr>
        </p:nvSpPr>
        <p:spPr>
          <a:xfrm>
            <a:off x="144068" y="786498"/>
            <a:ext cx="3739869" cy="3726018"/>
          </a:xfrm>
        </p:spPr>
        <p:txBody>
          <a:bodyPr/>
          <a:lstStyle/>
          <a:p>
            <a:pPr marL="0" indent="0">
              <a:spcBef>
                <a:spcPts val="0"/>
              </a:spcBef>
              <a:spcAft>
                <a:spcPts val="800"/>
              </a:spcAft>
              <a:buNone/>
            </a:pPr>
            <a:r>
              <a:rPr lang="en-GB" sz="1600" b="1" dirty="0"/>
              <a:t>Programmability for Cisco Collaboration Devices:</a:t>
            </a:r>
          </a:p>
          <a:p>
            <a:pPr marL="177800" indent="-177800">
              <a:spcBef>
                <a:spcPts val="0"/>
              </a:spcBef>
              <a:spcAft>
                <a:spcPts val="800"/>
              </a:spcAft>
              <a:buFont typeface="Arial" pitchFamily="34" charset="0"/>
              <a:buChar char="•"/>
            </a:pPr>
            <a:r>
              <a:rPr lang="en-GB" sz="1600" dirty="0"/>
              <a:t>Webex Devices can be customized through the API, known as the xAPI. </a:t>
            </a:r>
            <a:r>
              <a:rPr lang="en-IN" sz="1600" dirty="0"/>
              <a:t>This enables bi-directional communication with third-party applications and control systems.</a:t>
            </a:r>
            <a:endParaRPr lang="en-GB" sz="1600" dirty="0"/>
          </a:p>
          <a:p>
            <a:pPr marL="177800" indent="-177800">
              <a:spcBef>
                <a:spcPts val="0"/>
              </a:spcBef>
              <a:spcAft>
                <a:spcPts val="800"/>
              </a:spcAft>
              <a:buFont typeface="Arial" pitchFamily="34" charset="0"/>
              <a:buChar char="•"/>
            </a:pPr>
            <a:r>
              <a:rPr lang="en-US" sz="1600" dirty="0"/>
              <a:t>There are multiple ways to access xAPI including Telnet/SSH, HTTP, and RS-232 serial connection.</a:t>
            </a:r>
            <a:endParaRPr lang="en-GB" sz="1600" dirty="0"/>
          </a:p>
          <a:p>
            <a:pPr marL="177800" indent="-177800">
              <a:spcBef>
                <a:spcPts val="0"/>
              </a:spcBef>
              <a:spcAft>
                <a:spcPts val="800"/>
              </a:spcAft>
              <a:buFont typeface="Arial" pitchFamily="34" charset="0"/>
              <a:buChar char="•"/>
            </a:pPr>
            <a:r>
              <a:rPr lang="en-GB" sz="1600" dirty="0"/>
              <a:t>xAPI supports both XML and JSON and  JavaScript Macros for on-device customization</a:t>
            </a:r>
            <a:endParaRPr lang="en-US" sz="1600" dirty="0"/>
          </a:p>
          <a:p>
            <a:pPr marL="177800" indent="-177800">
              <a:spcBef>
                <a:spcPts val="0"/>
              </a:spcBef>
              <a:spcAft>
                <a:spcPts val="800"/>
              </a:spcAft>
              <a:buNone/>
            </a:pPr>
            <a:endParaRPr lang="en-GB" sz="1600"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156" y="869850"/>
            <a:ext cx="4407202" cy="3530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617267" y="4372823"/>
            <a:ext cx="4146487" cy="338554"/>
          </a:xfrm>
          <a:prstGeom prst="rect">
            <a:avLst/>
          </a:prstGeom>
          <a:noFill/>
        </p:spPr>
        <p:txBody>
          <a:bodyPr wrap="square" rtlCol="0">
            <a:spAutoFit/>
          </a:bodyPr>
          <a:lstStyle/>
          <a:p>
            <a:pPr algn="ctr"/>
            <a:r>
              <a:rPr lang="en-IN" sz="1600" dirty="0">
                <a:solidFill>
                  <a:srgbClr val="000000"/>
                </a:solidFill>
              </a:rPr>
              <a:t>Customization Examples</a:t>
            </a:r>
          </a:p>
        </p:txBody>
      </p:sp>
    </p:spTree>
    <p:extLst>
      <p:ext uri="{BB962C8B-B14F-4D97-AF65-F5344CB8AC3E}">
        <p14:creationId xmlns:p14="http://schemas.microsoft.com/office/powerpoint/2010/main" val="1853370445"/>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Webex Devices (Contd.)</a:t>
            </a:r>
            <a:endParaRPr lang="en-CA" altLang="en-US" dirty="0"/>
          </a:p>
        </p:txBody>
      </p:sp>
      <p:sp>
        <p:nvSpPr>
          <p:cNvPr id="6" name="Content Placeholder 1"/>
          <p:cNvSpPr>
            <a:spLocks noGrp="1"/>
          </p:cNvSpPr>
          <p:nvPr>
            <p:ph idx="1"/>
          </p:nvPr>
        </p:nvSpPr>
        <p:spPr>
          <a:xfrm>
            <a:off x="162174" y="822709"/>
            <a:ext cx="3565113" cy="2727643"/>
          </a:xfrm>
        </p:spPr>
        <p:txBody>
          <a:bodyPr/>
          <a:lstStyle/>
          <a:p>
            <a:pPr marL="0" indent="0">
              <a:spcBef>
                <a:spcPts val="0"/>
              </a:spcBef>
              <a:spcAft>
                <a:spcPts val="800"/>
              </a:spcAft>
              <a:buNone/>
            </a:pPr>
            <a:r>
              <a:rPr lang="en-US" sz="1600" b="1" dirty="0"/>
              <a:t>UI Extensions (In-Room Controls) and macros</a:t>
            </a:r>
          </a:p>
          <a:p>
            <a:pPr>
              <a:spcBef>
                <a:spcPts val="0"/>
              </a:spcBef>
              <a:spcAft>
                <a:spcPts val="800"/>
              </a:spcAft>
              <a:buFont typeface="Arial" panose="020B0604020202020204" pitchFamily="34" charset="0"/>
              <a:buChar char="•"/>
            </a:pPr>
            <a:r>
              <a:rPr lang="en-US" sz="1600" dirty="0"/>
              <a:t>UI Extensions describe custom widgets, buttons, and other virtual controllers that you can create and deploy. These used to be globally, referred to as "In-Room Controls". </a:t>
            </a:r>
          </a:p>
          <a:p>
            <a:pPr>
              <a:spcBef>
                <a:spcPts val="0"/>
              </a:spcBef>
              <a:spcAft>
                <a:spcPts val="800"/>
              </a:spcAft>
              <a:buFont typeface="Arial" panose="020B0604020202020204" pitchFamily="34" charset="0"/>
              <a:buChar char="•"/>
            </a:pPr>
            <a:r>
              <a:rPr lang="en-IN" sz="1600" dirty="0"/>
              <a:t>Going forward there is only one tool UI Extensions Editor and In-Room Controls will be a subset of UI Extensions.</a:t>
            </a:r>
            <a:endParaRPr lang="en-GB" sz="1600" dirty="0"/>
          </a:p>
          <a:p>
            <a:pPr>
              <a:spcBef>
                <a:spcPts val="0"/>
              </a:spcBef>
              <a:spcAft>
                <a:spcPts val="800"/>
              </a:spcAft>
              <a:buFont typeface="Arial" panose="020B0604020202020204" pitchFamily="34" charset="0"/>
              <a:buChar char="•"/>
            </a:pPr>
            <a:endParaRPr lang="en-US" sz="1600" dirty="0"/>
          </a:p>
          <a:p>
            <a:pPr>
              <a:spcBef>
                <a:spcPts val="0"/>
              </a:spcBef>
              <a:spcAft>
                <a:spcPts val="800"/>
              </a:spcAft>
              <a:buFont typeface="Arial" panose="020B0604020202020204" pitchFamily="34" charset="0"/>
              <a:buChar char="•"/>
            </a:pPr>
            <a:endParaRPr lang="en-US" sz="16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290" y="925072"/>
            <a:ext cx="5137314" cy="2832030"/>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0921970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550" y="1497295"/>
            <a:ext cx="7598042" cy="1802391"/>
          </a:xfrm>
        </p:spPr>
        <p:txBody>
          <a:bodyPr/>
          <a:lstStyle/>
          <a:p>
            <a:r>
              <a:rPr lang="en-US" dirty="0">
                <a:solidFill>
                  <a:schemeClr val="accent5">
                    <a:lumMod val="40000"/>
                    <a:lumOff val="60000"/>
                  </a:schemeClr>
                </a:solidFill>
              </a:rPr>
              <a:t>8.1 Introduction to Cisco Platforms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Webex Devices (Contd.)</a:t>
            </a:r>
            <a:endParaRPr lang="en-CA" altLang="en-US" dirty="0"/>
          </a:p>
        </p:txBody>
      </p:sp>
      <p:sp>
        <p:nvSpPr>
          <p:cNvPr id="6" name="Content Placeholder 1"/>
          <p:cNvSpPr>
            <a:spLocks noGrp="1"/>
          </p:cNvSpPr>
          <p:nvPr>
            <p:ph idx="1"/>
          </p:nvPr>
        </p:nvSpPr>
        <p:spPr>
          <a:xfrm>
            <a:off x="119354" y="772468"/>
            <a:ext cx="8942268" cy="1904830"/>
          </a:xfrm>
        </p:spPr>
        <p:txBody>
          <a:bodyPr/>
          <a:lstStyle/>
          <a:p>
            <a:pPr marL="0" indent="0">
              <a:buNone/>
            </a:pPr>
            <a:r>
              <a:rPr lang="en-US" sz="1600" b="1" dirty="0"/>
              <a:t>What UI Extensions do</a:t>
            </a:r>
            <a:endParaRPr lang="en-US" sz="1600" dirty="0"/>
          </a:p>
          <a:p>
            <a:pPr>
              <a:buFont typeface="Arial" panose="020B0604020202020204" pitchFamily="34" charset="0"/>
              <a:buChar char="•"/>
            </a:pPr>
            <a:r>
              <a:rPr lang="en-US" sz="1600" dirty="0"/>
              <a:t>UI Extensions enable you to add custom user interface elements to the Touch 10 display. </a:t>
            </a:r>
          </a:p>
          <a:p>
            <a:pPr>
              <a:buFont typeface="Arial" panose="020B0604020202020204" pitchFamily="34" charset="0"/>
              <a:buChar char="•"/>
            </a:pPr>
            <a:r>
              <a:rPr lang="en-US" sz="1600" dirty="0"/>
              <a:t>Launching the simulator from “UI Extensions Editor” will load a virtual meeting room, equipped with several automated systems controlled from switches on the walls.</a:t>
            </a:r>
          </a:p>
          <a:p>
            <a:pPr>
              <a:spcBef>
                <a:spcPts val="300"/>
              </a:spcBef>
              <a:spcAft>
                <a:spcPts val="300"/>
              </a:spcAft>
              <a:buFont typeface="Arial" panose="020B0604020202020204" pitchFamily="34" charset="0"/>
              <a:buChar char="•"/>
            </a:pPr>
            <a:r>
              <a:rPr lang="en-US" sz="1600" dirty="0"/>
              <a:t>The switch controls let you switch the projector on or off, interact with the projector canvas, close/open the blinds, and so on.</a:t>
            </a:r>
          </a:p>
          <a:p>
            <a:pPr marL="0" indent="0">
              <a:buNone/>
            </a:pPr>
            <a:r>
              <a:rPr lang="en-US" sz="1600" dirty="0"/>
              <a:t> </a:t>
            </a:r>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01" y="2827789"/>
            <a:ext cx="3749234" cy="2066828"/>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2">
            <a:extLst>
              <a:ext uri="{FF2B5EF4-FFF2-40B4-BE49-F238E27FC236}">
                <a16:creationId xmlns="" xmlns:a16="http://schemas.microsoft.com/office/drawing/2014/main" id="{9E207A2C-DF56-42E7-9C8A-EDC5EB2A62BF}"/>
              </a:ext>
            </a:extLst>
          </p:cNvPr>
          <p:cNvPicPr>
            <a:picLocks noChangeAspect="1"/>
          </p:cNvPicPr>
          <p:nvPr/>
        </p:nvPicPr>
        <p:blipFill>
          <a:blip r:embed="rId4"/>
          <a:stretch>
            <a:fillRect/>
          </a:stretch>
        </p:blipFill>
        <p:spPr>
          <a:xfrm>
            <a:off x="4888984" y="2827789"/>
            <a:ext cx="4041722" cy="1872210"/>
          </a:xfrm>
          <a:prstGeom prst="rect">
            <a:avLst/>
          </a:prstGeom>
        </p:spPr>
      </p:pic>
    </p:spTree>
    <p:extLst>
      <p:ext uri="{BB962C8B-B14F-4D97-AF65-F5344CB8AC3E}">
        <p14:creationId xmlns:p14="http://schemas.microsoft.com/office/powerpoint/2010/main" val="1454649918"/>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Webex Devices (Contd.)</a:t>
            </a:r>
            <a:endParaRPr lang="en-CA" altLang="en-US" dirty="0"/>
          </a:p>
        </p:txBody>
      </p:sp>
      <p:sp>
        <p:nvSpPr>
          <p:cNvPr id="6" name="Content Placeholder 1"/>
          <p:cNvSpPr>
            <a:spLocks noGrp="1"/>
          </p:cNvSpPr>
          <p:nvPr>
            <p:ph idx="1"/>
          </p:nvPr>
        </p:nvSpPr>
        <p:spPr>
          <a:xfrm>
            <a:off x="123785" y="759015"/>
            <a:ext cx="4250507" cy="2729377"/>
          </a:xfrm>
        </p:spPr>
        <p:txBody>
          <a:bodyPr/>
          <a:lstStyle/>
          <a:p>
            <a:pPr marL="0" indent="0">
              <a:spcBef>
                <a:spcPts val="100"/>
              </a:spcBef>
              <a:spcAft>
                <a:spcPts val="100"/>
              </a:spcAft>
              <a:buNone/>
            </a:pPr>
            <a:r>
              <a:rPr lang="en-US" sz="1600" b="1" dirty="0"/>
              <a:t>Personalizing Collaboration Devices</a:t>
            </a:r>
          </a:p>
          <a:p>
            <a:pPr>
              <a:spcBef>
                <a:spcPts val="300"/>
              </a:spcBef>
              <a:spcAft>
                <a:spcPts val="300"/>
              </a:spcAft>
              <a:buFont typeface="Arial" panose="020B0604020202020204" pitchFamily="34" charset="0"/>
              <a:buChar char="•"/>
            </a:pPr>
            <a:r>
              <a:rPr lang="en-US" sz="1600" dirty="0"/>
              <a:t>As of version 9.2 of Cisco's Collaboration Endpoint software release, on-screen branding, signage and message customization options let you personalize the appearance of a room device and its Touch10 interface.</a:t>
            </a:r>
          </a:p>
          <a:p>
            <a:pPr>
              <a:spcBef>
                <a:spcPts val="300"/>
              </a:spcBef>
              <a:spcAft>
                <a:spcPts val="300"/>
              </a:spcAft>
              <a:buFont typeface="Arial" panose="020B0604020202020204" pitchFamily="34" charset="0"/>
              <a:buChar char="•"/>
            </a:pPr>
            <a:r>
              <a:rPr lang="en-US" sz="1600" dirty="0"/>
              <a:t>Branding and customization of the room device "Halfwake" screen lets you:</a:t>
            </a:r>
          </a:p>
          <a:p>
            <a:pPr marL="534988" indent="-179388">
              <a:spcBef>
                <a:spcPts val="300"/>
              </a:spcBef>
              <a:spcAft>
                <a:spcPts val="300"/>
              </a:spcAft>
              <a:buFont typeface="Arial" panose="020B0604020202020204" pitchFamily="34" charset="0"/>
              <a:buChar char="•"/>
            </a:pPr>
            <a:r>
              <a:rPr lang="en-US" sz="1600" dirty="0"/>
              <a:t>Add a background image </a:t>
            </a:r>
          </a:p>
          <a:p>
            <a:pPr marL="534988" indent="-179388">
              <a:spcBef>
                <a:spcPts val="300"/>
              </a:spcBef>
              <a:spcAft>
                <a:spcPts val="300"/>
              </a:spcAft>
              <a:buFont typeface="Arial" panose="020B0604020202020204" pitchFamily="34" charset="0"/>
              <a:buChar char="•"/>
            </a:pPr>
            <a:r>
              <a:rPr lang="en-US" sz="1600" dirty="0"/>
              <a:t>Add a small logo image to the bottom right corner</a:t>
            </a:r>
          </a:p>
          <a:p>
            <a:pPr marL="534988" indent="-179388">
              <a:spcBef>
                <a:spcPts val="300"/>
              </a:spcBef>
              <a:spcAft>
                <a:spcPts val="300"/>
              </a:spcAft>
              <a:buFont typeface="Arial" panose="020B0604020202020204" pitchFamily="34" charset="0"/>
              <a:buChar char="•"/>
            </a:pPr>
            <a:r>
              <a:rPr lang="en-US" sz="1600" dirty="0"/>
              <a:t>Customize or remove the default on-screen welcome message</a:t>
            </a:r>
          </a:p>
          <a:p>
            <a:pPr lvl="1">
              <a:spcBef>
                <a:spcPts val="100"/>
              </a:spcBef>
              <a:spcAft>
                <a:spcPts val="100"/>
              </a:spcAft>
              <a:buFont typeface="Arial" panose="020B0604020202020204" pitchFamily="34" charset="0"/>
              <a:buChar char="•"/>
            </a:pPr>
            <a:endParaRPr lang="en-US" dirty="0"/>
          </a:p>
        </p:txBody>
      </p:sp>
      <p:pic>
        <p:nvPicPr>
          <p:cNvPr id="7" name="Picture 6">
            <a:extLst>
              <a:ext uri="{FF2B5EF4-FFF2-40B4-BE49-F238E27FC236}">
                <a16:creationId xmlns="" xmlns:a16="http://schemas.microsoft.com/office/drawing/2014/main" id="{7C5E0E42-15DB-49B2-96C7-6008241AFE27}"/>
              </a:ext>
            </a:extLst>
          </p:cNvPr>
          <p:cNvPicPr>
            <a:picLocks noChangeAspect="1"/>
          </p:cNvPicPr>
          <p:nvPr/>
        </p:nvPicPr>
        <p:blipFill>
          <a:blip r:embed="rId3"/>
          <a:stretch>
            <a:fillRect/>
          </a:stretch>
        </p:blipFill>
        <p:spPr>
          <a:xfrm>
            <a:off x="4257120" y="1202966"/>
            <a:ext cx="4711746" cy="2704736"/>
          </a:xfrm>
          <a:prstGeom prst="rect">
            <a:avLst/>
          </a:prstGeom>
          <a:ln w="6350">
            <a:solidFill>
              <a:schemeClr val="tx1"/>
            </a:solidFill>
          </a:ln>
        </p:spPr>
      </p:pic>
      <p:sp>
        <p:nvSpPr>
          <p:cNvPr id="4" name="TextBox 3"/>
          <p:cNvSpPr txBox="1"/>
          <p:nvPr/>
        </p:nvSpPr>
        <p:spPr>
          <a:xfrm>
            <a:off x="4257120" y="3922938"/>
            <a:ext cx="4711746" cy="338554"/>
          </a:xfrm>
          <a:prstGeom prst="rect">
            <a:avLst/>
          </a:prstGeom>
          <a:noFill/>
        </p:spPr>
        <p:txBody>
          <a:bodyPr wrap="square" rtlCol="0">
            <a:spAutoFit/>
          </a:bodyPr>
          <a:lstStyle/>
          <a:p>
            <a:pPr algn="ctr"/>
            <a:r>
              <a:rPr lang="en-IN" sz="1600" dirty="0">
                <a:solidFill>
                  <a:srgbClr val="000000"/>
                </a:solidFill>
              </a:rPr>
              <a:t>Touch 10 Personalization in ‘Halfwake’ state </a:t>
            </a:r>
          </a:p>
        </p:txBody>
      </p:sp>
    </p:spTree>
    <p:extLst>
      <p:ext uri="{BB962C8B-B14F-4D97-AF65-F5344CB8AC3E}">
        <p14:creationId xmlns:p14="http://schemas.microsoft.com/office/powerpoint/2010/main" val="2658576376"/>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Collaboration Platforms </a:t>
            </a:r>
            <a:br>
              <a:rPr altLang="en-US" sz="1600" dirty="0"/>
            </a:br>
            <a:r>
              <a:rPr dirty="0"/>
              <a:t>Webex Devices (Contd.)</a:t>
            </a:r>
            <a:endParaRPr lang="en-CA" altLang="en-US" dirty="0"/>
          </a:p>
        </p:txBody>
      </p:sp>
      <p:sp>
        <p:nvSpPr>
          <p:cNvPr id="6" name="Content Placeholder 1"/>
          <p:cNvSpPr>
            <a:spLocks noGrp="1"/>
          </p:cNvSpPr>
          <p:nvPr>
            <p:ph idx="1"/>
          </p:nvPr>
        </p:nvSpPr>
        <p:spPr>
          <a:xfrm>
            <a:off x="87549" y="825993"/>
            <a:ext cx="3054003" cy="1038433"/>
          </a:xfrm>
        </p:spPr>
        <p:txBody>
          <a:bodyPr/>
          <a:lstStyle/>
          <a:p>
            <a:pPr>
              <a:buFont typeface="Arial" panose="020B0604020202020204" pitchFamily="34" charset="0"/>
              <a:buChar char="•"/>
            </a:pPr>
            <a:r>
              <a:rPr lang="en-US" sz="1600" dirty="0"/>
              <a:t>In the ‘Awake’ state, you can:</a:t>
            </a:r>
          </a:p>
          <a:p>
            <a:pPr marL="534988" indent="-179388">
              <a:buFont typeface="Arial" panose="020B0604020202020204" pitchFamily="34" charset="0"/>
              <a:buChar char="•"/>
            </a:pPr>
            <a:r>
              <a:rPr lang="en-US" sz="1600" dirty="0"/>
              <a:t>Add a small logo image to the bottom right corner (screen/Touch10)</a:t>
            </a:r>
          </a:p>
          <a:p>
            <a:pPr marL="534988" indent="-179388">
              <a:buFont typeface="Arial" panose="020B0604020202020204" pitchFamily="34" charset="0"/>
              <a:buChar char="•"/>
            </a:pPr>
            <a:r>
              <a:rPr lang="en-US" sz="1600" dirty="0"/>
              <a:t>Add a label or message to the bottom left corner (screen only)</a:t>
            </a:r>
          </a:p>
          <a:p>
            <a:pPr>
              <a:spcBef>
                <a:spcPts val="300"/>
              </a:spcBef>
              <a:spcAft>
                <a:spcPts val="300"/>
              </a:spcAft>
              <a:buFont typeface="Arial" panose="020B0604020202020204" pitchFamily="34" charset="0"/>
              <a:buChar char="•"/>
            </a:pPr>
            <a:endParaRPr lang="en-US" sz="1600" dirty="0"/>
          </a:p>
        </p:txBody>
      </p:sp>
      <p:pic>
        <p:nvPicPr>
          <p:cNvPr id="2" name="Picture 1">
            <a:extLst>
              <a:ext uri="{FF2B5EF4-FFF2-40B4-BE49-F238E27FC236}">
                <a16:creationId xmlns="" xmlns:a16="http://schemas.microsoft.com/office/drawing/2014/main" id="{C880A480-72EB-46DB-A31E-4807AB6E1BCB}"/>
              </a:ext>
            </a:extLst>
          </p:cNvPr>
          <p:cNvPicPr>
            <a:picLocks noChangeAspect="1"/>
          </p:cNvPicPr>
          <p:nvPr/>
        </p:nvPicPr>
        <p:blipFill>
          <a:blip r:embed="rId3"/>
          <a:stretch>
            <a:fillRect/>
          </a:stretch>
        </p:blipFill>
        <p:spPr>
          <a:xfrm>
            <a:off x="3247022" y="960548"/>
            <a:ext cx="5452858" cy="2818522"/>
          </a:xfrm>
          <a:prstGeom prst="rect">
            <a:avLst/>
          </a:prstGeom>
          <a:ln>
            <a:solidFill>
              <a:schemeClr val="bg1">
                <a:lumMod val="85000"/>
              </a:schemeClr>
            </a:solidFill>
          </a:ln>
        </p:spPr>
      </p:pic>
      <p:sp>
        <p:nvSpPr>
          <p:cNvPr id="3" name="Text Box 1">
            <a:extLst>
              <a:ext uri="{FF2B5EF4-FFF2-40B4-BE49-F238E27FC236}">
                <a16:creationId xmlns="" xmlns:a16="http://schemas.microsoft.com/office/drawing/2014/main" id="{314CE3A9-603C-45C4-B312-3880D9DD26FC}"/>
              </a:ext>
            </a:extLst>
          </p:cNvPr>
          <p:cNvSpPr/>
          <p:nvPr/>
        </p:nvSpPr>
        <p:spPr>
          <a:xfrm>
            <a:off x="3247023" y="3830184"/>
            <a:ext cx="5452858" cy="338554"/>
          </a:xfrm>
          <a:prstGeom prst="rect">
            <a:avLst/>
          </a:prstGeom>
        </p:spPr>
        <p:txBody>
          <a:bodyPr wrap="square">
            <a:spAutoFit/>
          </a:bodyPr>
          <a:lstStyle/>
          <a:p>
            <a:pPr algn="ctr"/>
            <a:r>
              <a:rPr lang="en-US" sz="1600" dirty="0">
                <a:solidFill>
                  <a:srgbClr val="000000"/>
                </a:solidFill>
                <a:latin typeface="+mn-lt"/>
              </a:rPr>
              <a:t>Touch 10 Personalization in Awake State</a:t>
            </a:r>
          </a:p>
        </p:txBody>
      </p:sp>
    </p:spTree>
    <p:extLst>
      <p:ext uri="{BB962C8B-B14F-4D97-AF65-F5344CB8AC3E}">
        <p14:creationId xmlns:p14="http://schemas.microsoft.com/office/powerpoint/2010/main" val="1445277032"/>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164784"/>
            <a:ext cx="8231464" cy="1802391"/>
          </a:xfrm>
        </p:spPr>
        <p:txBody>
          <a:bodyPr/>
          <a:lstStyle/>
          <a:p>
            <a:r>
              <a:rPr dirty="0">
                <a:solidFill>
                  <a:schemeClr val="accent5">
                    <a:lumMod val="40000"/>
                    <a:lumOff val="60000"/>
                  </a:schemeClr>
                </a:solidFill>
              </a:rPr>
              <a:t>8</a:t>
            </a:r>
            <a:r>
              <a:rPr lang="en-US" dirty="0">
                <a:solidFill>
                  <a:schemeClr val="accent5">
                    <a:lumMod val="40000"/>
                    <a:lumOff val="60000"/>
                  </a:schemeClr>
                </a:solidFill>
              </a:rPr>
              <a:t>.7  Cisco Security Platforms</a:t>
            </a:r>
            <a:endParaRPr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3849722504"/>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lang="en-US" altLang="en-US" sz="1600" dirty="0"/>
              <a:t>Cisco Security Platforms</a:t>
            </a:r>
            <a:r>
              <a:rPr altLang="en-US" sz="1600" dirty="0"/>
              <a:t> </a:t>
            </a:r>
            <a:br>
              <a:rPr altLang="en-US" sz="1600" dirty="0"/>
            </a:br>
            <a:r>
              <a:rPr dirty="0"/>
              <a:t>Introduction </a:t>
            </a:r>
            <a:endParaRPr lang="en-CA" altLang="en-US" dirty="0"/>
          </a:p>
        </p:txBody>
      </p:sp>
      <p:sp>
        <p:nvSpPr>
          <p:cNvPr id="6" name="Content Placeholder 5"/>
          <p:cNvSpPr>
            <a:spLocks noGrp="1"/>
          </p:cNvSpPr>
          <p:nvPr>
            <p:ph idx="1"/>
          </p:nvPr>
        </p:nvSpPr>
        <p:spPr>
          <a:xfrm>
            <a:off x="144067" y="777445"/>
            <a:ext cx="8726801" cy="3678515"/>
          </a:xfrm>
        </p:spPr>
        <p:txBody>
          <a:bodyPr/>
          <a:lstStyle/>
          <a:p>
            <a:pPr>
              <a:spcBef>
                <a:spcPts val="0"/>
              </a:spcBef>
              <a:spcAft>
                <a:spcPts val="800"/>
              </a:spcAft>
              <a:buFont typeface="Arial" panose="020B0604020202020204" pitchFamily="34" charset="0"/>
              <a:buChar char="•"/>
            </a:pPr>
            <a:r>
              <a:rPr lang="en-GB" sz="1600" dirty="0"/>
              <a:t>To secure a network or an application,  you need automated ways to identify threats and mitigate risks, as well as ways to configure systems with security in mind.</a:t>
            </a:r>
          </a:p>
          <a:p>
            <a:pPr>
              <a:spcBef>
                <a:spcPts val="0"/>
              </a:spcBef>
              <a:spcAft>
                <a:spcPts val="800"/>
              </a:spcAft>
              <a:buFont typeface="Arial" panose="020B0604020202020204" pitchFamily="34" charset="0"/>
              <a:buChar char="•"/>
            </a:pPr>
            <a:r>
              <a:rPr lang="en-US" sz="1600" dirty="0"/>
              <a:t>Scripts can ingest data faster than a human. </a:t>
            </a:r>
          </a:p>
          <a:p>
            <a:pPr>
              <a:buFont typeface="Arial" panose="020B0604020202020204" pitchFamily="34" charset="0"/>
              <a:buChar char="•"/>
            </a:pPr>
            <a:r>
              <a:rPr lang="en-GB" sz="1600" dirty="0"/>
              <a:t>Cisco provides a large portfolio of security technologies and product families which are configurable and manageable via APIs. These mainly include:</a:t>
            </a:r>
          </a:p>
          <a:p>
            <a:pPr lvl="1">
              <a:buFont typeface="Arial" panose="020B0604020202020204" pitchFamily="34" charset="0"/>
              <a:buChar char="•"/>
            </a:pPr>
            <a:r>
              <a:rPr lang="en-IN" sz="1600" dirty="0"/>
              <a:t>Advanced Malware Protection (AMP) for Endpoints</a:t>
            </a:r>
          </a:p>
          <a:p>
            <a:pPr lvl="1">
              <a:buFont typeface="Arial" panose="020B0604020202020204" pitchFamily="34" charset="0"/>
              <a:buChar char="•"/>
            </a:pPr>
            <a:r>
              <a:rPr lang="en-IN" sz="1600" dirty="0"/>
              <a:t>Cisco Firepower Management Center (FMC)</a:t>
            </a:r>
          </a:p>
          <a:p>
            <a:pPr lvl="1">
              <a:buFont typeface="Arial" panose="020B0604020202020204" pitchFamily="34" charset="0"/>
              <a:buChar char="•"/>
            </a:pPr>
            <a:r>
              <a:rPr lang="en-IN" sz="1600" dirty="0"/>
              <a:t>Cisco Firepower Threat Defense (FTD)</a:t>
            </a:r>
          </a:p>
          <a:p>
            <a:pPr lvl="1">
              <a:buFont typeface="Arial" panose="020B0604020202020204" pitchFamily="34" charset="0"/>
              <a:buChar char="•"/>
            </a:pPr>
            <a:r>
              <a:rPr lang="en-IN" sz="1600" dirty="0"/>
              <a:t>Cisco Identity Services Engine (ISE)</a:t>
            </a:r>
          </a:p>
          <a:p>
            <a:pPr lvl="1">
              <a:buFont typeface="Arial" panose="020B0604020202020204" pitchFamily="34" charset="0"/>
              <a:buChar char="•"/>
            </a:pPr>
            <a:r>
              <a:rPr lang="en-IN" sz="1600" dirty="0"/>
              <a:t>Cisco Threat Grid</a:t>
            </a:r>
          </a:p>
          <a:p>
            <a:pPr lvl="1">
              <a:buFont typeface="Arial" panose="020B0604020202020204" pitchFamily="34" charset="0"/>
              <a:buChar char="•"/>
            </a:pPr>
            <a:r>
              <a:rPr lang="en-IN" sz="1600" dirty="0"/>
              <a:t>Cisco Umbrella</a:t>
            </a:r>
          </a:p>
          <a:p>
            <a:pPr lvl="1">
              <a:buFont typeface="Arial" panose="020B0604020202020204" pitchFamily="34" charset="0"/>
              <a:buChar char="•"/>
            </a:pPr>
            <a:endParaRPr lang="en-GB" dirty="0"/>
          </a:p>
        </p:txBody>
      </p:sp>
    </p:spTree>
    <p:extLst>
      <p:ext uri="{BB962C8B-B14F-4D97-AF65-F5344CB8AC3E}">
        <p14:creationId xmlns:p14="http://schemas.microsoft.com/office/powerpoint/2010/main" val="3846637866"/>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lang="en-GB" dirty="0"/>
              <a:t>Cisco Advanced Malware Protection (AMP)</a:t>
            </a:r>
            <a:r>
              <a:rPr dirty="0"/>
              <a:t> </a:t>
            </a:r>
            <a:endParaRPr lang="en-CA" altLang="en-US" dirty="0"/>
          </a:p>
        </p:txBody>
      </p:sp>
      <p:sp>
        <p:nvSpPr>
          <p:cNvPr id="6" name="Content Placeholder 5"/>
          <p:cNvSpPr>
            <a:spLocks noGrp="1"/>
          </p:cNvSpPr>
          <p:nvPr>
            <p:ph idx="1"/>
          </p:nvPr>
        </p:nvSpPr>
        <p:spPr>
          <a:xfrm>
            <a:off x="144067" y="769715"/>
            <a:ext cx="8726801" cy="3998075"/>
          </a:xfrm>
        </p:spPr>
        <p:txBody>
          <a:bodyPr/>
          <a:lstStyle/>
          <a:p>
            <a:pPr marL="0" indent="0">
              <a:spcBef>
                <a:spcPts val="300"/>
              </a:spcBef>
              <a:spcAft>
                <a:spcPts val="300"/>
              </a:spcAft>
              <a:buNone/>
            </a:pPr>
            <a:r>
              <a:rPr lang="en-US" sz="1600" b="1" dirty="0"/>
              <a:t>What is AMP?</a:t>
            </a:r>
          </a:p>
          <a:p>
            <a:pPr marL="177800" indent="-177800">
              <a:spcBef>
                <a:spcPts val="300"/>
              </a:spcBef>
              <a:spcAft>
                <a:spcPts val="300"/>
              </a:spcAft>
              <a:buFont typeface="Arial" pitchFamily="34" charset="0"/>
              <a:buChar char="•"/>
            </a:pPr>
            <a:r>
              <a:rPr lang="en-US" sz="1600" dirty="0"/>
              <a:t>Cisco Advanced Malware Protection (AMP) for Endpoints provides API access to automate security workflows and includes advanced sandboxing capabilities to inspect any file that looks like malware in a safe and isolated way. </a:t>
            </a:r>
          </a:p>
          <a:p>
            <a:pPr marL="0" indent="0">
              <a:spcBef>
                <a:spcPts val="300"/>
              </a:spcBef>
              <a:spcAft>
                <a:spcPts val="300"/>
              </a:spcAft>
              <a:buNone/>
            </a:pPr>
            <a:r>
              <a:rPr lang="en-US" sz="1600" b="1" dirty="0"/>
              <a:t>Architecture</a:t>
            </a:r>
            <a:endParaRPr lang="en-US" sz="1600" dirty="0"/>
          </a:p>
          <a:p>
            <a:pPr>
              <a:spcBef>
                <a:spcPts val="300"/>
              </a:spcBef>
              <a:spcAft>
                <a:spcPts val="300"/>
              </a:spcAft>
              <a:buFont typeface="Arial" panose="020B0604020202020204" pitchFamily="34" charset="0"/>
              <a:buChar char="•"/>
            </a:pPr>
            <a:r>
              <a:rPr lang="en-US" sz="1600" dirty="0"/>
              <a:t>AMP has a collection of subscription-based products that are </a:t>
            </a:r>
            <a:r>
              <a:rPr lang="en-IN" sz="1600" dirty="0"/>
              <a:t>managed with a centralized web-based console. You can deploy AMP on mobile phones and email or</a:t>
            </a:r>
            <a:r>
              <a:rPr lang="en-US" sz="1600" dirty="0"/>
              <a:t> web servers.</a:t>
            </a:r>
          </a:p>
          <a:p>
            <a:pPr marL="0" indent="0">
              <a:spcBef>
                <a:spcPts val="300"/>
              </a:spcBef>
              <a:spcAft>
                <a:spcPts val="300"/>
              </a:spcAft>
              <a:buNone/>
            </a:pPr>
            <a:r>
              <a:rPr lang="en-US" sz="1600" b="1" dirty="0"/>
              <a:t>Integrations</a:t>
            </a:r>
            <a:endParaRPr lang="en-US" sz="1600" dirty="0"/>
          </a:p>
          <a:p>
            <a:pPr>
              <a:spcBef>
                <a:spcPts val="300"/>
              </a:spcBef>
              <a:spcAft>
                <a:spcPts val="300"/>
              </a:spcAft>
              <a:buFont typeface="Arial" panose="020B0604020202020204" pitchFamily="34" charset="0"/>
              <a:buChar char="•"/>
            </a:pPr>
            <a:r>
              <a:rPr lang="en-US" sz="1600" dirty="0"/>
              <a:t>AMP integrates across the Cisco security portfolio with deployment options such as Cisco Umbrella and Meraki MX.</a:t>
            </a:r>
          </a:p>
          <a:p>
            <a:pPr marL="0" indent="0">
              <a:spcBef>
                <a:spcPts val="300"/>
              </a:spcBef>
              <a:spcAft>
                <a:spcPts val="300"/>
              </a:spcAft>
              <a:buNone/>
            </a:pPr>
            <a:r>
              <a:rPr lang="en-US" sz="1600" b="1" dirty="0"/>
              <a:t>Environment and scale</a:t>
            </a:r>
            <a:endParaRPr lang="en-US" sz="1600" dirty="0"/>
          </a:p>
          <a:p>
            <a:pPr>
              <a:spcBef>
                <a:spcPts val="300"/>
              </a:spcBef>
              <a:spcAft>
                <a:spcPts val="300"/>
              </a:spcAft>
              <a:buFont typeface="Arial" panose="020B0604020202020204" pitchFamily="34" charset="0"/>
              <a:buChar char="•"/>
            </a:pPr>
            <a:r>
              <a:rPr lang="en-US" sz="1600" dirty="0"/>
              <a:t>AMP for Endpoints can be used in a university campus setting, within healthcare organizations, for government entities, or industrial and manufacturing environments.</a:t>
            </a:r>
            <a:endParaRPr lang="en-GB" sz="1600" dirty="0"/>
          </a:p>
        </p:txBody>
      </p:sp>
    </p:spTree>
    <p:extLst>
      <p:ext uri="{BB962C8B-B14F-4D97-AF65-F5344CB8AC3E}">
        <p14:creationId xmlns:p14="http://schemas.microsoft.com/office/powerpoint/2010/main" val="1472461339"/>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lang="en-GB" dirty="0"/>
              <a:t>Cisco Advanced Malware Protection (AMP) (Contd.)</a:t>
            </a:r>
            <a:r>
              <a:rPr dirty="0"/>
              <a:t> </a:t>
            </a:r>
            <a:endParaRPr lang="en-CA" altLang="en-US" dirty="0"/>
          </a:p>
        </p:txBody>
      </p:sp>
      <p:sp>
        <p:nvSpPr>
          <p:cNvPr id="6" name="Content Placeholder 5"/>
          <p:cNvSpPr>
            <a:spLocks noGrp="1"/>
          </p:cNvSpPr>
          <p:nvPr>
            <p:ph idx="1"/>
          </p:nvPr>
        </p:nvSpPr>
        <p:spPr>
          <a:xfrm>
            <a:off x="110593" y="708326"/>
            <a:ext cx="4103190" cy="3879934"/>
          </a:xfrm>
        </p:spPr>
        <p:txBody>
          <a:bodyPr/>
          <a:lstStyle/>
          <a:p>
            <a:pPr marL="0" indent="0">
              <a:spcBef>
                <a:spcPts val="300"/>
              </a:spcBef>
              <a:spcAft>
                <a:spcPts val="300"/>
              </a:spcAft>
              <a:buNone/>
            </a:pPr>
            <a:r>
              <a:rPr lang="en-US" sz="1600" b="1" dirty="0"/>
              <a:t>Capabilities</a:t>
            </a:r>
            <a:endParaRPr lang="en-US" sz="1600" dirty="0"/>
          </a:p>
          <a:p>
            <a:pPr>
              <a:spcBef>
                <a:spcPts val="300"/>
              </a:spcBef>
              <a:spcAft>
                <a:spcPts val="300"/>
              </a:spcAft>
              <a:buFont typeface="Arial" panose="020B0604020202020204" pitchFamily="34" charset="0"/>
              <a:buChar char="•"/>
            </a:pPr>
            <a:r>
              <a:rPr lang="en-US" sz="1600" dirty="0"/>
              <a:t>There are three main categories of capabilities that AMP offers:</a:t>
            </a:r>
          </a:p>
          <a:p>
            <a:pPr marL="534988" indent="-179388">
              <a:spcBef>
                <a:spcPts val="300"/>
              </a:spcBef>
              <a:spcAft>
                <a:spcPts val="300"/>
              </a:spcAft>
              <a:buFont typeface="Arial" panose="020B0604020202020204" pitchFamily="34" charset="0"/>
              <a:buChar char="•"/>
            </a:pPr>
            <a:r>
              <a:rPr lang="en-US" sz="1600" b="1" dirty="0"/>
              <a:t>Prevention</a:t>
            </a:r>
            <a:r>
              <a:rPr lang="en-US" sz="1600" dirty="0"/>
              <a:t>: </a:t>
            </a:r>
            <a:r>
              <a:rPr lang="en-IN" sz="1600" dirty="0"/>
              <a:t>AMP protects against identified threats in malware files by preventing breaches.</a:t>
            </a:r>
            <a:endParaRPr lang="en-US" sz="1600" dirty="0"/>
          </a:p>
          <a:p>
            <a:pPr marL="534988" indent="-179388">
              <a:spcBef>
                <a:spcPts val="300"/>
              </a:spcBef>
              <a:spcAft>
                <a:spcPts val="300"/>
              </a:spcAft>
              <a:buFont typeface="Arial" panose="020B0604020202020204" pitchFamily="34" charset="0"/>
              <a:buChar char="•"/>
            </a:pPr>
            <a:r>
              <a:rPr lang="en-US" sz="1600" b="1" dirty="0"/>
              <a:t>Detection: </a:t>
            </a:r>
            <a:r>
              <a:rPr lang="en-IN" sz="1600" dirty="0"/>
              <a:t>AMP continuously monitors and records all file activity to detect malware. </a:t>
            </a:r>
            <a:endParaRPr lang="en-US" sz="1600" dirty="0"/>
          </a:p>
          <a:p>
            <a:pPr marL="534988" indent="-179388">
              <a:spcBef>
                <a:spcPts val="300"/>
              </a:spcBef>
              <a:spcAft>
                <a:spcPts val="300"/>
              </a:spcAft>
              <a:buFont typeface="Arial" panose="020B0604020202020204" pitchFamily="34" charset="0"/>
              <a:buChar char="•"/>
            </a:pPr>
            <a:r>
              <a:rPr lang="en-US" sz="1600" b="1" dirty="0"/>
              <a:t>Responses and automation</a:t>
            </a:r>
            <a:r>
              <a:rPr lang="en-US" sz="1600" dirty="0"/>
              <a:t>: AMP  </a:t>
            </a:r>
            <a:r>
              <a:rPr lang="en-IN" sz="1600" dirty="0"/>
              <a:t>accelerates investigations and automatically remediates malware across PCs, Macs, Linux, servers, and mobile devices (Android and iOS).</a:t>
            </a:r>
            <a:endParaRPr lang="en-US" sz="1600" b="1" dirty="0"/>
          </a:p>
          <a:p>
            <a:pPr marL="0" indent="0">
              <a:spcBef>
                <a:spcPts val="300"/>
              </a:spcBef>
              <a:spcAft>
                <a:spcPts val="300"/>
              </a:spcAft>
              <a:buNone/>
            </a:pPr>
            <a:endParaRPr lang="en-GB" sz="16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621" y="1665290"/>
            <a:ext cx="4999492" cy="2519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10681" y="4185072"/>
            <a:ext cx="4819135" cy="338554"/>
          </a:xfrm>
          <a:prstGeom prst="rect">
            <a:avLst/>
          </a:prstGeom>
          <a:noFill/>
        </p:spPr>
        <p:txBody>
          <a:bodyPr wrap="square" rtlCol="0">
            <a:spAutoFit/>
          </a:bodyPr>
          <a:lstStyle/>
          <a:p>
            <a:pPr algn="ctr"/>
            <a:r>
              <a:rPr lang="en-IN" sz="1600" dirty="0">
                <a:solidFill>
                  <a:schemeClr val="tx1">
                    <a:lumMod val="50000"/>
                  </a:schemeClr>
                </a:solidFill>
              </a:rPr>
              <a:t>Cisco AMP Detection</a:t>
            </a:r>
          </a:p>
        </p:txBody>
      </p:sp>
    </p:spTree>
    <p:extLst>
      <p:ext uri="{BB962C8B-B14F-4D97-AF65-F5344CB8AC3E}">
        <p14:creationId xmlns:p14="http://schemas.microsoft.com/office/powerpoint/2010/main" val="3998171479"/>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72001" cy="757551"/>
          </a:xfrm>
        </p:spPr>
        <p:txBody>
          <a:bodyPr/>
          <a:lstStyle/>
          <a:p>
            <a:r>
              <a:rPr altLang="en-US" sz="1600" dirty="0"/>
              <a:t>Cisco Security Platforms </a:t>
            </a:r>
            <a:br>
              <a:rPr altLang="en-US" sz="1600" dirty="0"/>
            </a:br>
            <a:r>
              <a:rPr lang="en-GB" dirty="0"/>
              <a:t>Cisco Firepower Products</a:t>
            </a:r>
            <a:endParaRPr lang="en-CA" altLang="en-US" dirty="0"/>
          </a:p>
        </p:txBody>
      </p:sp>
      <p:sp>
        <p:nvSpPr>
          <p:cNvPr id="6" name="Content Placeholder 1"/>
          <p:cNvSpPr>
            <a:spLocks noGrp="1"/>
          </p:cNvSpPr>
          <p:nvPr>
            <p:ph idx="1"/>
          </p:nvPr>
        </p:nvSpPr>
        <p:spPr>
          <a:xfrm>
            <a:off x="144068" y="696302"/>
            <a:ext cx="8836970" cy="1770971"/>
          </a:xfrm>
        </p:spPr>
        <p:txBody>
          <a:bodyPr/>
          <a:lstStyle/>
          <a:p>
            <a:pPr marL="177800" indent="-177800">
              <a:spcBef>
                <a:spcPts val="0"/>
              </a:spcBef>
              <a:spcAft>
                <a:spcPts val="400"/>
              </a:spcAft>
              <a:buFont typeface="Arial" pitchFamily="34" charset="0"/>
              <a:buChar char="•"/>
            </a:pPr>
            <a:r>
              <a:rPr lang="en-GB" sz="1600" dirty="0"/>
              <a:t>Firepower Management Center (FMC) is a central management console that </a:t>
            </a:r>
            <a:r>
              <a:rPr lang="en-IN" sz="1600" dirty="0"/>
              <a:t>can configure all aspects of Firepower Threat Defense (FTD) including access control rules and policy object configuration.</a:t>
            </a:r>
            <a:endParaRPr lang="en-GB" sz="1600" dirty="0"/>
          </a:p>
          <a:p>
            <a:pPr marL="177800" indent="-177800">
              <a:spcBef>
                <a:spcPts val="0"/>
              </a:spcBef>
              <a:spcAft>
                <a:spcPts val="400"/>
              </a:spcAft>
              <a:buFont typeface="Arial" pitchFamily="34" charset="0"/>
              <a:buChar char="•"/>
            </a:pPr>
            <a:r>
              <a:rPr lang="en-GB" sz="1600" dirty="0"/>
              <a:t>With FMC, devices on the network can be managed for controlling and filtering the network traffic based on various characteristics.</a:t>
            </a:r>
          </a:p>
          <a:p>
            <a:pPr marL="177800" indent="-177800">
              <a:spcBef>
                <a:spcPts val="300"/>
              </a:spcBef>
              <a:spcAft>
                <a:spcPts val="300"/>
              </a:spcAft>
              <a:buFont typeface="Arial" panose="020B0604020202020204" pitchFamily="34" charset="0"/>
              <a:buChar char="•"/>
            </a:pPr>
            <a:r>
              <a:rPr lang="en-US" sz="1600" dirty="0"/>
              <a:t>The FMC API and FTD APIs cannot directly co-exist and hence you have to choose either:</a:t>
            </a:r>
          </a:p>
          <a:p>
            <a:pPr marL="534988" indent="-179388">
              <a:spcBef>
                <a:spcPts val="300"/>
              </a:spcBef>
              <a:spcAft>
                <a:spcPts val="300"/>
              </a:spcAft>
              <a:buFont typeface="Arial" panose="020B0604020202020204" pitchFamily="34" charset="0"/>
              <a:buChar char="•"/>
            </a:pPr>
            <a:r>
              <a:rPr lang="en-US" sz="1600" dirty="0"/>
              <a:t>Firepower Device Manager (FDM)/FTD-API/CDO or FMC </a:t>
            </a:r>
          </a:p>
          <a:p>
            <a:pPr marL="177800" indent="-177800">
              <a:spcBef>
                <a:spcPts val="0"/>
              </a:spcBef>
              <a:spcAft>
                <a:spcPts val="400"/>
              </a:spcAft>
              <a:buFont typeface="Arial" pitchFamily="34" charset="0"/>
              <a:buChar char="•"/>
            </a:pPr>
            <a:endParaRPr lang="en-GB" sz="1600" dirty="0"/>
          </a:p>
          <a:p>
            <a:pPr marL="0" indent="0">
              <a:spcBef>
                <a:spcPts val="0"/>
              </a:spcBef>
              <a:spcAft>
                <a:spcPts val="400"/>
              </a:spcAft>
              <a:buNone/>
            </a:pPr>
            <a:endParaRPr lang="en-GB" sz="16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960" y="2767439"/>
            <a:ext cx="4134256" cy="1896844"/>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 Box 1">
            <a:extLst>
              <a:ext uri="{FF2B5EF4-FFF2-40B4-BE49-F238E27FC236}">
                <a16:creationId xmlns="" xmlns:a16="http://schemas.microsoft.com/office/drawing/2014/main" id="{57008F6E-AEA0-4220-8B42-C2F72D2FA38D}"/>
              </a:ext>
            </a:extLst>
          </p:cNvPr>
          <p:cNvSpPr/>
          <p:nvPr/>
        </p:nvSpPr>
        <p:spPr>
          <a:xfrm>
            <a:off x="2550092" y="4630254"/>
            <a:ext cx="3797992" cy="338554"/>
          </a:xfrm>
          <a:prstGeom prst="rect">
            <a:avLst/>
          </a:prstGeom>
        </p:spPr>
        <p:txBody>
          <a:bodyPr wrap="square">
            <a:spAutoFit/>
          </a:bodyPr>
          <a:lstStyle/>
          <a:p>
            <a:pPr algn="ctr"/>
            <a:r>
              <a:rPr lang="en-US" sz="1600" dirty="0">
                <a:solidFill>
                  <a:srgbClr val="000000"/>
                </a:solidFill>
                <a:latin typeface="+mn-lt"/>
              </a:rPr>
              <a:t>FMC and FTD</a:t>
            </a:r>
          </a:p>
        </p:txBody>
      </p:sp>
    </p:spTree>
    <p:extLst>
      <p:ext uri="{BB962C8B-B14F-4D97-AF65-F5344CB8AC3E}">
        <p14:creationId xmlns:p14="http://schemas.microsoft.com/office/powerpoint/2010/main" val="542383162"/>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lang="en-GB" dirty="0"/>
              <a:t>Cisco Firepower Products (Contd.)</a:t>
            </a:r>
            <a:endParaRPr lang="en-CA" altLang="en-US" dirty="0"/>
          </a:p>
        </p:txBody>
      </p:sp>
      <p:sp>
        <p:nvSpPr>
          <p:cNvPr id="6" name="Content Placeholder 5"/>
          <p:cNvSpPr>
            <a:spLocks noGrp="1"/>
          </p:cNvSpPr>
          <p:nvPr>
            <p:ph idx="1"/>
          </p:nvPr>
        </p:nvSpPr>
        <p:spPr>
          <a:xfrm>
            <a:off x="147986" y="762732"/>
            <a:ext cx="8896431" cy="3999146"/>
          </a:xfrm>
        </p:spPr>
        <p:txBody>
          <a:bodyPr/>
          <a:lstStyle/>
          <a:p>
            <a:pPr marL="0" indent="0">
              <a:spcBef>
                <a:spcPts val="300"/>
              </a:spcBef>
              <a:spcAft>
                <a:spcPts val="300"/>
              </a:spcAft>
              <a:buNone/>
            </a:pPr>
            <a:r>
              <a:rPr lang="en-US" sz="1600" b="1" dirty="0"/>
              <a:t>Protection</a:t>
            </a:r>
            <a:endParaRPr lang="en-US" sz="1600" dirty="0"/>
          </a:p>
          <a:p>
            <a:pPr>
              <a:spcBef>
                <a:spcPts val="300"/>
              </a:spcBef>
              <a:spcAft>
                <a:spcPts val="300"/>
              </a:spcAft>
              <a:buFont typeface="Arial" panose="020B0604020202020204" pitchFamily="34" charset="0"/>
              <a:buChar char="•"/>
            </a:pPr>
            <a:r>
              <a:rPr lang="en-US" sz="1600" dirty="0"/>
              <a:t>Firepower Threat Defense configuration with Firepower Device Manager also provides protective services that are listed here:</a:t>
            </a:r>
          </a:p>
          <a:p>
            <a:pPr marL="358775">
              <a:spcBef>
                <a:spcPts val="300"/>
              </a:spcBef>
              <a:spcAft>
                <a:spcPts val="300"/>
              </a:spcAft>
              <a:buFont typeface="Arial" pitchFamily="34" charset="0"/>
              <a:buChar char="•"/>
            </a:pPr>
            <a:r>
              <a:rPr lang="en-GB" sz="1600" dirty="0"/>
              <a:t>Track, backup, and protect CA Certificates.</a:t>
            </a:r>
          </a:p>
          <a:p>
            <a:pPr marL="358775">
              <a:spcBef>
                <a:spcPts val="300"/>
              </a:spcBef>
              <a:spcAft>
                <a:spcPts val="300"/>
              </a:spcAft>
              <a:buFont typeface="Arial" pitchFamily="34" charset="0"/>
              <a:buChar char="•"/>
            </a:pPr>
            <a:r>
              <a:rPr lang="en-GB" sz="1600" dirty="0"/>
              <a:t>Manage, backup, encrypt, and protect private keys.</a:t>
            </a:r>
          </a:p>
          <a:p>
            <a:pPr marL="358775">
              <a:spcBef>
                <a:spcPts val="300"/>
              </a:spcBef>
              <a:spcAft>
                <a:spcPts val="300"/>
              </a:spcAft>
              <a:buFont typeface="Arial" pitchFamily="34" charset="0"/>
              <a:buChar char="•"/>
            </a:pPr>
            <a:r>
              <a:rPr lang="en-GB" sz="1600" dirty="0"/>
              <a:t>Internet Key Exchange (IKE) key management. </a:t>
            </a:r>
          </a:p>
          <a:p>
            <a:pPr marL="358775">
              <a:spcBef>
                <a:spcPts val="300"/>
              </a:spcBef>
              <a:spcAft>
                <a:spcPts val="300"/>
              </a:spcAft>
              <a:buFont typeface="Arial" pitchFamily="34" charset="0"/>
              <a:buChar char="•"/>
            </a:pPr>
            <a:r>
              <a:rPr lang="en-GB" sz="1600" dirty="0"/>
              <a:t>Provide Access Control Lists to select traffic for services. Two types of ACL can be configured: </a:t>
            </a:r>
            <a:r>
              <a:rPr lang="en-US" sz="1600" b="1" dirty="0"/>
              <a:t>Extended</a:t>
            </a:r>
            <a:r>
              <a:rPr lang="en-US" sz="1600" dirty="0"/>
              <a:t> and </a:t>
            </a:r>
            <a:r>
              <a:rPr lang="en-US" sz="1600" b="1" dirty="0"/>
              <a:t>Standard</a:t>
            </a:r>
            <a:r>
              <a:rPr lang="en-US" sz="1600" dirty="0"/>
              <a:t> </a:t>
            </a:r>
          </a:p>
          <a:p>
            <a:pPr marL="11112" indent="0">
              <a:spcBef>
                <a:spcPts val="300"/>
              </a:spcBef>
              <a:spcAft>
                <a:spcPts val="300"/>
              </a:spcAft>
              <a:buNone/>
            </a:pPr>
            <a:r>
              <a:rPr lang="en-US" sz="1600" b="1" dirty="0"/>
              <a:t>Architecture</a:t>
            </a:r>
            <a:endParaRPr lang="en-GB" sz="1600" dirty="0"/>
          </a:p>
          <a:p>
            <a:pPr marL="180975">
              <a:spcBef>
                <a:spcPts val="300"/>
              </a:spcBef>
              <a:spcAft>
                <a:spcPts val="300"/>
              </a:spcAft>
              <a:buFont typeface="Arial" pitchFamily="34" charset="0"/>
              <a:buChar char="•"/>
            </a:pPr>
            <a:r>
              <a:rPr lang="en-US" sz="1600" dirty="0"/>
              <a:t>FMC can run on VMware vSphere or Amazon Web Services (AWS) and also on a range of physical devices like Cisco FMC </a:t>
            </a:r>
            <a:r>
              <a:rPr lang="en-IN" sz="1600" dirty="0"/>
              <a:t>1000, 1600, 2000, 2500, 2600, 4000, 4500, and 4600.</a:t>
            </a:r>
          </a:p>
          <a:p>
            <a:pPr marL="180975">
              <a:spcBef>
                <a:spcPts val="300"/>
              </a:spcBef>
              <a:spcAft>
                <a:spcPts val="300"/>
              </a:spcAft>
              <a:buFont typeface="Arial" pitchFamily="34" charset="0"/>
              <a:buChar char="•"/>
            </a:pPr>
            <a:r>
              <a:rPr lang="en-IN" sz="1600" dirty="0"/>
              <a:t>Firepower management tools are purpose-built for customers to manage and configure their Firepower Threat Defense devices. These tools include FMC and FDM.</a:t>
            </a:r>
            <a:endParaRPr lang="en-GB" sz="1600" dirty="0"/>
          </a:p>
          <a:p>
            <a:pPr marL="11112" indent="0">
              <a:spcBef>
                <a:spcPts val="200"/>
              </a:spcBef>
              <a:spcAft>
                <a:spcPts val="200"/>
              </a:spcAft>
              <a:buNone/>
            </a:pPr>
            <a:endParaRPr lang="en-GB" sz="1600" dirty="0"/>
          </a:p>
        </p:txBody>
      </p:sp>
    </p:spTree>
    <p:extLst>
      <p:ext uri="{BB962C8B-B14F-4D97-AF65-F5344CB8AC3E}">
        <p14:creationId xmlns:p14="http://schemas.microsoft.com/office/powerpoint/2010/main" val="2511316466"/>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lang="en-GB" dirty="0"/>
              <a:t>Cisco Firepower Products (Contd.)</a:t>
            </a:r>
            <a:endParaRPr lang="en-CA" altLang="en-US" dirty="0"/>
          </a:p>
        </p:txBody>
      </p:sp>
      <p:sp>
        <p:nvSpPr>
          <p:cNvPr id="6" name="Content Placeholder 5"/>
          <p:cNvSpPr>
            <a:spLocks noGrp="1"/>
          </p:cNvSpPr>
          <p:nvPr>
            <p:ph idx="1"/>
          </p:nvPr>
        </p:nvSpPr>
        <p:spPr>
          <a:xfrm>
            <a:off x="144067" y="763923"/>
            <a:ext cx="8896431" cy="3815648"/>
          </a:xfrm>
        </p:spPr>
        <p:txBody>
          <a:bodyPr/>
          <a:lstStyle/>
          <a:p>
            <a:pPr marL="11112" indent="0">
              <a:spcBef>
                <a:spcPts val="200"/>
              </a:spcBef>
              <a:spcAft>
                <a:spcPts val="200"/>
              </a:spcAft>
              <a:buNone/>
            </a:pPr>
            <a:r>
              <a:rPr lang="en-US" sz="1600" b="1" dirty="0"/>
              <a:t>Integrations</a:t>
            </a:r>
          </a:p>
          <a:p>
            <a:pPr marL="296862" indent="-285750">
              <a:spcBef>
                <a:spcPts val="200"/>
              </a:spcBef>
              <a:spcAft>
                <a:spcPts val="200"/>
              </a:spcAft>
              <a:buFont typeface="Arial" panose="020B0604020202020204" pitchFamily="34" charset="0"/>
              <a:buChar char="•"/>
            </a:pPr>
            <a:r>
              <a:rPr lang="en-US" sz="1600" dirty="0"/>
              <a:t>Firepower Management Center (and Device Manager, though currently with a limited feature set) can integrate with Cisco Identity Services Engine (ISE). </a:t>
            </a:r>
          </a:p>
          <a:p>
            <a:pPr marL="296862" indent="-285750">
              <a:spcBef>
                <a:spcPts val="200"/>
              </a:spcBef>
              <a:spcAft>
                <a:spcPts val="200"/>
              </a:spcAft>
              <a:buFont typeface="Arial" panose="020B0604020202020204" pitchFamily="34" charset="0"/>
              <a:buChar char="•"/>
            </a:pPr>
            <a:r>
              <a:rPr lang="en-IN" sz="1600" dirty="0"/>
              <a:t>The integration of ISE with FMC enables movement of particular users in or out of quarantine after they start a VPN session.</a:t>
            </a:r>
          </a:p>
          <a:p>
            <a:pPr marL="296862" indent="-285750">
              <a:spcBef>
                <a:spcPts val="200"/>
              </a:spcBef>
              <a:spcAft>
                <a:spcPts val="200"/>
              </a:spcAft>
              <a:buFont typeface="Arial" panose="020B0604020202020204" pitchFamily="34" charset="0"/>
              <a:buChar char="•"/>
            </a:pPr>
            <a:r>
              <a:rPr lang="en-IN" sz="1600" dirty="0"/>
              <a:t>Other products, such as Threat Grid and Umbrella, can integrate with Firepower Threat Defense devices.</a:t>
            </a:r>
            <a:endParaRPr lang="en-US" sz="1600" dirty="0"/>
          </a:p>
          <a:p>
            <a:pPr marL="11112" indent="0">
              <a:spcBef>
                <a:spcPts val="200"/>
              </a:spcBef>
              <a:spcAft>
                <a:spcPts val="200"/>
              </a:spcAft>
              <a:buNone/>
            </a:pPr>
            <a:r>
              <a:rPr lang="en-US" sz="1600" b="1" dirty="0"/>
              <a:t>Environment and scale</a:t>
            </a:r>
          </a:p>
          <a:p>
            <a:pPr marL="296862" indent="-285750">
              <a:spcBef>
                <a:spcPts val="200"/>
              </a:spcBef>
              <a:spcAft>
                <a:spcPts val="200"/>
              </a:spcAft>
              <a:buFont typeface="Arial" panose="020B0604020202020204" pitchFamily="34" charset="0"/>
              <a:buChar char="•"/>
            </a:pPr>
            <a:r>
              <a:rPr lang="en-US" sz="1600" dirty="0"/>
              <a:t>Within FTD, FDM and Next Generation Firewall APIs help small and medium-sized businesses so that they do not have to hire security experts.</a:t>
            </a:r>
          </a:p>
          <a:p>
            <a:pPr marL="0" indent="0">
              <a:spcBef>
                <a:spcPts val="300"/>
              </a:spcBef>
              <a:spcAft>
                <a:spcPts val="300"/>
              </a:spcAft>
              <a:buNone/>
            </a:pPr>
            <a:r>
              <a:rPr lang="en-US" sz="1600" b="1" dirty="0"/>
              <a:t>API authentication</a:t>
            </a:r>
          </a:p>
          <a:p>
            <a:pPr>
              <a:spcBef>
                <a:spcPts val="300"/>
              </a:spcBef>
              <a:spcAft>
                <a:spcPts val="300"/>
              </a:spcAft>
              <a:buFont typeface="Arial" panose="020B0604020202020204" pitchFamily="34" charset="0"/>
              <a:buChar char="•"/>
            </a:pPr>
            <a:r>
              <a:rPr lang="en-US" sz="1600" dirty="0"/>
              <a:t>For the FMC API, you use an access token to authenticate to the REST API. The token lasts for 30 minutes before the client must refresh it. </a:t>
            </a:r>
          </a:p>
          <a:p>
            <a:pPr>
              <a:spcBef>
                <a:spcPts val="300"/>
              </a:spcBef>
              <a:spcAft>
                <a:spcPts val="300"/>
              </a:spcAft>
              <a:buFont typeface="Arial" panose="020B0604020202020204" pitchFamily="34" charset="0"/>
              <a:buChar char="•"/>
            </a:pPr>
            <a:r>
              <a:rPr lang="en-US" sz="1600" dirty="0"/>
              <a:t>To make the call, you use the header </a:t>
            </a:r>
            <a:r>
              <a:rPr lang="en-US" sz="1600" dirty="0">
                <a:solidFill>
                  <a:schemeClr val="bg1"/>
                </a:solidFill>
                <a:highlight>
                  <a:srgbClr val="000000"/>
                </a:highlight>
              </a:rPr>
              <a:t>X-auth-access-token:&lt;authentication token value&gt;</a:t>
            </a:r>
            <a:r>
              <a:rPr lang="en-US" sz="1600" dirty="0"/>
              <a:t>.</a:t>
            </a:r>
          </a:p>
          <a:p>
            <a:pPr marL="11112" indent="0">
              <a:spcBef>
                <a:spcPts val="200"/>
              </a:spcBef>
              <a:spcAft>
                <a:spcPts val="200"/>
              </a:spcAft>
              <a:buNone/>
            </a:pPr>
            <a:endParaRPr lang="en-US" sz="1600" dirty="0"/>
          </a:p>
        </p:txBody>
      </p:sp>
    </p:spTree>
    <p:extLst>
      <p:ext uri="{BB962C8B-B14F-4D97-AF65-F5344CB8AC3E}">
        <p14:creationId xmlns:p14="http://schemas.microsoft.com/office/powerpoint/2010/main" val="17045749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altLang="en-US" sz="1600" dirty="0"/>
              <a:t>Cisco Platforms and Development</a:t>
            </a:r>
            <a:r>
              <a:rPr lang="en-US" altLang="en-US" dirty="0"/>
              <a:t/>
            </a:r>
            <a:br>
              <a:rPr lang="en-US" altLang="en-US" dirty="0"/>
            </a:br>
            <a:r>
              <a:rPr lang="en-GB" altLang="en-US" dirty="0"/>
              <a:t>Understanding the Cisco API Platform</a:t>
            </a:r>
            <a:endParaRPr lang="en-US" altLang="en-US" dirty="0"/>
          </a:p>
        </p:txBody>
      </p:sp>
      <p:sp>
        <p:nvSpPr>
          <p:cNvPr id="2" name="Content Placeholder 1"/>
          <p:cNvSpPr>
            <a:spLocks noGrp="1"/>
          </p:cNvSpPr>
          <p:nvPr>
            <p:ph idx="1"/>
          </p:nvPr>
        </p:nvSpPr>
        <p:spPr>
          <a:xfrm>
            <a:off x="241169" y="788549"/>
            <a:ext cx="8853286" cy="3823272"/>
          </a:xfrm>
        </p:spPr>
        <p:txBody>
          <a:bodyPr/>
          <a:lstStyle/>
          <a:p>
            <a:pPr marL="0" indent="0">
              <a:spcBef>
                <a:spcPts val="300"/>
              </a:spcBef>
              <a:spcAft>
                <a:spcPts val="300"/>
              </a:spcAft>
              <a:buNone/>
            </a:pPr>
            <a:r>
              <a:rPr lang="en-GB" sz="1600" b="1" dirty="0"/>
              <a:t>Exploring the categories of Cisco technology</a:t>
            </a:r>
          </a:p>
          <a:p>
            <a:pPr>
              <a:spcBef>
                <a:spcPts val="300"/>
              </a:spcBef>
              <a:spcAft>
                <a:spcPts val="300"/>
              </a:spcAft>
              <a:buFont typeface="Arial" panose="020B0604020202020204" pitchFamily="34" charset="0"/>
              <a:buChar char="•"/>
            </a:pPr>
            <a:r>
              <a:rPr lang="en-IN" sz="1600" dirty="0"/>
              <a:t>DevNet creates Dev Centers for each technology group and these Dev Centers make it very convenient for grouping technologies together. </a:t>
            </a:r>
          </a:p>
          <a:p>
            <a:pPr>
              <a:spcBef>
                <a:spcPts val="300"/>
              </a:spcBef>
              <a:spcAft>
                <a:spcPts val="300"/>
              </a:spcAft>
              <a:buFont typeface="Arial" panose="020B0604020202020204" pitchFamily="34" charset="0"/>
              <a:buChar char="•"/>
            </a:pPr>
            <a:r>
              <a:rPr lang="en-IN" sz="1600" dirty="0"/>
              <a:t>List of Cisco Dev Centers is given below:</a:t>
            </a:r>
          </a:p>
          <a:p>
            <a:pPr marL="546100" lvl="1" indent="-193675">
              <a:buSzPct val="90000"/>
              <a:buFont typeface="Arial" panose="020B0604020202020204" pitchFamily="34" charset="0"/>
              <a:buChar char="•"/>
            </a:pPr>
            <a:r>
              <a:rPr lang="en-US" sz="1600" dirty="0"/>
              <a:t>Cloud</a:t>
            </a:r>
          </a:p>
          <a:p>
            <a:pPr marL="546100" lvl="1" indent="-193675">
              <a:buSzPct val="90000"/>
              <a:buFont typeface="Arial" panose="020B0604020202020204" pitchFamily="34" charset="0"/>
              <a:buChar char="•"/>
            </a:pPr>
            <a:r>
              <a:rPr lang="en-US" sz="1600" dirty="0"/>
              <a:t>Collaboration</a:t>
            </a:r>
          </a:p>
          <a:p>
            <a:pPr marL="546100" lvl="1" indent="-193675">
              <a:buSzPct val="90000"/>
              <a:buFont typeface="Arial" panose="020B0604020202020204" pitchFamily="34" charset="0"/>
              <a:buChar char="•"/>
            </a:pPr>
            <a:r>
              <a:rPr lang="en-US" sz="1600" dirty="0"/>
              <a:t>Data center</a:t>
            </a:r>
          </a:p>
          <a:p>
            <a:pPr marL="546100" lvl="1" indent="-193675">
              <a:buSzPct val="90000"/>
              <a:buFont typeface="Arial" panose="020B0604020202020204" pitchFamily="34" charset="0"/>
              <a:buChar char="•"/>
            </a:pPr>
            <a:r>
              <a:rPr lang="en-US" sz="1600" dirty="0"/>
              <a:t>Internet of Things (IoT) and edge computing </a:t>
            </a:r>
          </a:p>
          <a:p>
            <a:pPr marL="546100" indent="-193675">
              <a:spcBef>
                <a:spcPts val="300"/>
              </a:spcBef>
              <a:spcAft>
                <a:spcPts val="300"/>
              </a:spcAft>
              <a:buFont typeface="Arial" panose="020B0604020202020204" pitchFamily="34" charset="0"/>
              <a:buChar char="•"/>
            </a:pPr>
            <a:r>
              <a:rPr lang="en-US" sz="1600" dirty="0"/>
              <a:t>Networking</a:t>
            </a:r>
          </a:p>
          <a:p>
            <a:pPr marL="546100" indent="-193675">
              <a:spcBef>
                <a:spcPts val="300"/>
              </a:spcBef>
              <a:spcAft>
                <a:spcPts val="300"/>
              </a:spcAft>
              <a:buFont typeface="Arial" panose="020B0604020202020204" pitchFamily="34" charset="0"/>
              <a:buChar char="•"/>
            </a:pPr>
            <a:r>
              <a:rPr lang="en-US" sz="1600" dirty="0"/>
              <a:t>Security</a:t>
            </a:r>
          </a:p>
          <a:p>
            <a:pPr marL="546100" indent="-193675">
              <a:spcBef>
                <a:spcPts val="300"/>
              </a:spcBef>
              <a:spcAft>
                <a:spcPts val="300"/>
              </a:spcAft>
              <a:buFont typeface="Arial" panose="020B0604020202020204" pitchFamily="34" charset="0"/>
              <a:buChar char="•"/>
            </a:pPr>
            <a:r>
              <a:rPr lang="en-US" sz="1600" dirty="0"/>
              <a:t>Wireless and mobile</a:t>
            </a:r>
          </a:p>
          <a:p>
            <a:pPr marL="541338" indent="-180975">
              <a:spcBef>
                <a:spcPts val="300"/>
              </a:spcBef>
              <a:spcAft>
                <a:spcPts val="300"/>
              </a:spcAft>
              <a:buFont typeface="Arial" panose="020B0604020202020204" pitchFamily="34" charset="0"/>
              <a:buChar char="•"/>
            </a:pPr>
            <a:r>
              <a:rPr lang="en-US" sz="1600" dirty="0"/>
              <a:t>Application developers</a:t>
            </a:r>
          </a:p>
          <a:p>
            <a:pPr>
              <a:spcBef>
                <a:spcPts val="300"/>
              </a:spcBef>
              <a:spcAft>
                <a:spcPts val="300"/>
              </a:spcAft>
              <a:buFont typeface="Arial" panose="020B0604020202020204" pitchFamily="34" charset="0"/>
              <a:buChar char="•"/>
            </a:pPr>
            <a:endParaRPr lang="en-GB" dirty="0"/>
          </a:p>
          <a:p>
            <a:pPr marL="0" indent="0">
              <a:spcBef>
                <a:spcPts val="300"/>
              </a:spcBef>
              <a:spcAft>
                <a:spcPts val="300"/>
              </a:spcAft>
              <a:buNone/>
            </a:pPr>
            <a:endParaRPr lang="en-US" sz="1600"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lang="en-GB" dirty="0"/>
              <a:t>Cisco Identity Services Engine (ISE)</a:t>
            </a:r>
            <a:endParaRPr lang="en-CA" altLang="en-US" dirty="0"/>
          </a:p>
        </p:txBody>
      </p:sp>
      <p:sp>
        <p:nvSpPr>
          <p:cNvPr id="6" name="Content Placeholder 1"/>
          <p:cNvSpPr>
            <a:spLocks noGrp="1"/>
          </p:cNvSpPr>
          <p:nvPr>
            <p:ph idx="1"/>
          </p:nvPr>
        </p:nvSpPr>
        <p:spPr>
          <a:xfrm>
            <a:off x="144068" y="774519"/>
            <a:ext cx="4283916" cy="531552"/>
          </a:xfrm>
        </p:spPr>
        <p:txBody>
          <a:bodyPr/>
          <a:lstStyle/>
          <a:p>
            <a:pPr marL="0" indent="0">
              <a:spcBef>
                <a:spcPts val="300"/>
              </a:spcBef>
              <a:spcAft>
                <a:spcPts val="300"/>
              </a:spcAft>
              <a:buNone/>
            </a:pPr>
            <a:r>
              <a:rPr lang="en-GB" sz="1600" b="1" dirty="0"/>
              <a:t>What is ISE?</a:t>
            </a:r>
          </a:p>
          <a:p>
            <a:pPr marL="177800" indent="-177800">
              <a:spcBef>
                <a:spcPts val="300"/>
              </a:spcBef>
              <a:spcAft>
                <a:spcPts val="300"/>
              </a:spcAft>
              <a:buFont typeface="Arial" pitchFamily="34" charset="0"/>
              <a:buChar char="•"/>
            </a:pPr>
            <a:r>
              <a:rPr lang="en-GB" sz="1600" dirty="0"/>
              <a:t>The Cisco Identity Services Engine (ISE) is an integral part of the Cisco security portfolio.</a:t>
            </a:r>
          </a:p>
          <a:p>
            <a:pPr marL="177800" indent="-177800">
              <a:spcBef>
                <a:spcPts val="300"/>
              </a:spcBef>
              <a:spcAft>
                <a:spcPts val="300"/>
              </a:spcAft>
              <a:buFont typeface="Arial" pitchFamily="34" charset="0"/>
              <a:buChar char="•"/>
            </a:pPr>
            <a:r>
              <a:rPr lang="en-US" sz="1600" dirty="0"/>
              <a:t>ISE provides a rule-based engine for enabling policy-based network access to users and devices.</a:t>
            </a:r>
            <a:endParaRPr lang="en-GB" sz="1600" dirty="0"/>
          </a:p>
          <a:p>
            <a:pPr marL="0" indent="0">
              <a:spcBef>
                <a:spcPts val="300"/>
              </a:spcBef>
              <a:spcAft>
                <a:spcPts val="300"/>
              </a:spcAft>
              <a:buNone/>
            </a:pPr>
            <a:r>
              <a:rPr lang="en-IN" sz="1600" b="1" dirty="0"/>
              <a:t>Architecture</a:t>
            </a:r>
          </a:p>
          <a:p>
            <a:pPr>
              <a:spcBef>
                <a:spcPts val="300"/>
              </a:spcBef>
              <a:spcAft>
                <a:spcPts val="300"/>
              </a:spcAft>
              <a:buFont typeface="Arial" panose="020B0604020202020204" pitchFamily="34" charset="0"/>
              <a:buChar char="•"/>
            </a:pPr>
            <a:r>
              <a:rPr lang="en-IN" sz="1600" dirty="0"/>
              <a:t>Cisco ISE architecture consists of nodes with defined node types: Administration, Policy Service, Monitoring, or pxGrid.</a:t>
            </a:r>
          </a:p>
          <a:p>
            <a:pPr>
              <a:spcBef>
                <a:spcPts val="300"/>
              </a:spcBef>
              <a:spcAft>
                <a:spcPts val="300"/>
              </a:spcAft>
              <a:buFont typeface="Arial" panose="020B0604020202020204" pitchFamily="34" charset="0"/>
              <a:buChar char="•"/>
            </a:pPr>
            <a:r>
              <a:rPr lang="en-IN" sz="1600" dirty="0"/>
              <a:t>The remaining pieces of the architecture include network resources and endpoints, or devices connecting to the network.</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217" y="1179461"/>
            <a:ext cx="4878892" cy="2502906"/>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 Box 1">
            <a:extLst>
              <a:ext uri="{FF2B5EF4-FFF2-40B4-BE49-F238E27FC236}">
                <a16:creationId xmlns="" xmlns:a16="http://schemas.microsoft.com/office/drawing/2014/main" id="{3AF69BC1-C9D0-4BA2-886E-D0A3428CF3B5}"/>
              </a:ext>
            </a:extLst>
          </p:cNvPr>
          <p:cNvSpPr/>
          <p:nvPr/>
        </p:nvSpPr>
        <p:spPr>
          <a:xfrm>
            <a:off x="4312653" y="3774637"/>
            <a:ext cx="4639318" cy="338554"/>
          </a:xfrm>
          <a:prstGeom prst="rect">
            <a:avLst/>
          </a:prstGeom>
        </p:spPr>
        <p:txBody>
          <a:bodyPr wrap="square">
            <a:spAutoFit/>
          </a:bodyPr>
          <a:lstStyle/>
          <a:p>
            <a:pPr algn="ctr"/>
            <a:r>
              <a:rPr lang="en-US" sz="1600" dirty="0">
                <a:solidFill>
                  <a:srgbClr val="000000"/>
                </a:solidFill>
                <a:latin typeface="+mn-lt"/>
              </a:rPr>
              <a:t>Cisco ISE Overview</a:t>
            </a:r>
          </a:p>
        </p:txBody>
      </p:sp>
    </p:spTree>
    <p:extLst>
      <p:ext uri="{BB962C8B-B14F-4D97-AF65-F5344CB8AC3E}">
        <p14:creationId xmlns:p14="http://schemas.microsoft.com/office/powerpoint/2010/main" val="452562986"/>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lang="en-GB" dirty="0"/>
              <a:t>Cisco Identity Services Engine (ISE) (Contd.)</a:t>
            </a:r>
            <a:endParaRPr lang="en-CA" altLang="en-US" dirty="0"/>
          </a:p>
        </p:txBody>
      </p:sp>
      <p:sp>
        <p:nvSpPr>
          <p:cNvPr id="6" name="Content Placeholder 5"/>
          <p:cNvSpPr>
            <a:spLocks noGrp="1"/>
          </p:cNvSpPr>
          <p:nvPr>
            <p:ph idx="1"/>
          </p:nvPr>
        </p:nvSpPr>
        <p:spPr>
          <a:xfrm>
            <a:off x="153454" y="829845"/>
            <a:ext cx="8945620" cy="3999146"/>
          </a:xfrm>
        </p:spPr>
        <p:txBody>
          <a:bodyPr/>
          <a:lstStyle/>
          <a:p>
            <a:pPr marL="0" indent="0">
              <a:spcBef>
                <a:spcPts val="300"/>
              </a:spcBef>
              <a:spcAft>
                <a:spcPts val="300"/>
              </a:spcAft>
              <a:buNone/>
            </a:pPr>
            <a:r>
              <a:rPr lang="en-US" sz="1600" b="1" dirty="0"/>
              <a:t>Integrations</a:t>
            </a:r>
            <a:endParaRPr lang="en-US" sz="1600" dirty="0"/>
          </a:p>
          <a:p>
            <a:pPr>
              <a:spcBef>
                <a:spcPts val="300"/>
              </a:spcBef>
              <a:spcAft>
                <a:spcPts val="300"/>
              </a:spcAft>
              <a:buFont typeface="Arial" panose="020B0604020202020204" pitchFamily="34" charset="0"/>
              <a:buChar char="•"/>
            </a:pPr>
            <a:r>
              <a:rPr lang="en-US" sz="1600" dirty="0"/>
              <a:t>Cisco ISE integrates with identity systems for identity management including role-based access control (RBAC), Okta/SAML Single-Sign On (SSO), Lightweight Directory Access Protocol (LDAP), Active Directory (AD).</a:t>
            </a:r>
          </a:p>
          <a:p>
            <a:pPr marL="0" indent="0">
              <a:spcBef>
                <a:spcPts val="300"/>
              </a:spcBef>
              <a:spcAft>
                <a:spcPts val="300"/>
              </a:spcAft>
              <a:buNone/>
            </a:pPr>
            <a:endParaRPr lang="en-US" sz="1600" dirty="0"/>
          </a:p>
          <a:p>
            <a:pPr marL="0" indent="0">
              <a:spcBef>
                <a:spcPts val="300"/>
              </a:spcBef>
              <a:spcAft>
                <a:spcPts val="300"/>
              </a:spcAft>
              <a:buNone/>
            </a:pPr>
            <a:r>
              <a:rPr lang="en-US" sz="1600" b="1" dirty="0"/>
              <a:t>Capabilities and use cases</a:t>
            </a:r>
          </a:p>
          <a:p>
            <a:pPr>
              <a:spcBef>
                <a:spcPts val="300"/>
              </a:spcBef>
              <a:spcAft>
                <a:spcPts val="300"/>
              </a:spcAft>
              <a:buFont typeface="Arial" panose="020B0604020202020204" pitchFamily="34" charset="0"/>
              <a:buChar char="•"/>
            </a:pPr>
            <a:r>
              <a:rPr lang="en-US" sz="1600" dirty="0"/>
              <a:t>ISE's capabilities can be summarized as follows:</a:t>
            </a:r>
          </a:p>
          <a:p>
            <a:pPr marL="534988" indent="-179388">
              <a:spcBef>
                <a:spcPts val="300"/>
              </a:spcBef>
              <a:spcAft>
                <a:spcPts val="300"/>
              </a:spcAft>
              <a:buFont typeface="Arial" panose="020B0604020202020204" pitchFamily="34" charset="0"/>
              <a:buChar char="•"/>
            </a:pPr>
            <a:r>
              <a:rPr lang="en-US" sz="1600" dirty="0"/>
              <a:t>Asset visibility</a:t>
            </a:r>
          </a:p>
          <a:p>
            <a:pPr marL="534988" indent="-179388">
              <a:spcBef>
                <a:spcPts val="300"/>
              </a:spcBef>
              <a:spcAft>
                <a:spcPts val="300"/>
              </a:spcAft>
              <a:buFont typeface="Arial" panose="020B0604020202020204" pitchFamily="34" charset="0"/>
              <a:buChar char="•"/>
            </a:pPr>
            <a:r>
              <a:rPr lang="en-US" sz="1600" dirty="0"/>
              <a:t>Policy compliance</a:t>
            </a:r>
          </a:p>
          <a:p>
            <a:pPr marL="534988" indent="-179388">
              <a:spcBef>
                <a:spcPts val="300"/>
              </a:spcBef>
              <a:spcAft>
                <a:spcPts val="300"/>
              </a:spcAft>
              <a:buFont typeface="Arial" panose="020B0604020202020204" pitchFamily="34" charset="0"/>
              <a:buChar char="•"/>
            </a:pPr>
            <a:r>
              <a:rPr lang="en-US" sz="1600" dirty="0"/>
              <a:t>Secure wired access </a:t>
            </a:r>
          </a:p>
          <a:p>
            <a:pPr marL="534988" indent="-179388">
              <a:spcBef>
                <a:spcPts val="300"/>
              </a:spcBef>
              <a:spcAft>
                <a:spcPts val="300"/>
              </a:spcAft>
              <a:buFont typeface="Arial" panose="020B0604020202020204" pitchFamily="34" charset="0"/>
              <a:buChar char="•"/>
            </a:pPr>
            <a:r>
              <a:rPr lang="en-US" sz="1600" dirty="0"/>
              <a:t>Segmentation</a:t>
            </a:r>
            <a:endParaRPr lang="en-GB" sz="1600" dirty="0"/>
          </a:p>
          <a:p>
            <a:pPr marL="0" indent="0">
              <a:spcBef>
                <a:spcPts val="300"/>
              </a:spcBef>
              <a:spcAft>
                <a:spcPts val="300"/>
              </a:spcAft>
              <a:buNone/>
            </a:pPr>
            <a:endParaRPr lang="en-GB" sz="1600" dirty="0"/>
          </a:p>
        </p:txBody>
      </p:sp>
    </p:spTree>
    <p:extLst>
      <p:ext uri="{BB962C8B-B14F-4D97-AF65-F5344CB8AC3E}">
        <p14:creationId xmlns:p14="http://schemas.microsoft.com/office/powerpoint/2010/main" val="2045297041"/>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dirty="0"/>
              <a:t>Cisco Threat Grid</a:t>
            </a:r>
          </a:p>
        </p:txBody>
      </p:sp>
      <p:sp>
        <p:nvSpPr>
          <p:cNvPr id="6" name="Content Placeholder 1"/>
          <p:cNvSpPr>
            <a:spLocks noGrp="1"/>
          </p:cNvSpPr>
          <p:nvPr>
            <p:ph idx="1"/>
          </p:nvPr>
        </p:nvSpPr>
        <p:spPr>
          <a:xfrm>
            <a:off x="152306" y="766281"/>
            <a:ext cx="8737936" cy="590928"/>
          </a:xfrm>
        </p:spPr>
        <p:txBody>
          <a:bodyPr/>
          <a:lstStyle/>
          <a:p>
            <a:pPr marL="0" indent="0">
              <a:spcBef>
                <a:spcPts val="300"/>
              </a:spcBef>
              <a:buNone/>
            </a:pPr>
            <a:r>
              <a:rPr lang="en-GB" sz="1600" b="1" dirty="0"/>
              <a:t>What is Cisco Threat Grid?</a:t>
            </a:r>
          </a:p>
          <a:p>
            <a:pPr marL="177800" indent="-177800">
              <a:spcBef>
                <a:spcPts val="300"/>
              </a:spcBef>
              <a:buFont typeface="Arial" pitchFamily="34" charset="0"/>
              <a:buChar char="•"/>
            </a:pPr>
            <a:r>
              <a:rPr lang="en-GB" sz="1600" dirty="0"/>
              <a:t>Threat Grid is a malware analysis platform that combines static and dynamic malware analysis with threat intelligence from global sources. </a:t>
            </a:r>
          </a:p>
          <a:p>
            <a:pPr marL="0" indent="0">
              <a:spcBef>
                <a:spcPts val="300"/>
              </a:spcBef>
              <a:buNone/>
            </a:pPr>
            <a:r>
              <a:rPr lang="en-GB" sz="1600" b="1" dirty="0"/>
              <a:t>Benefits and Purpose</a:t>
            </a:r>
          </a:p>
          <a:p>
            <a:pPr>
              <a:spcBef>
                <a:spcPts val="300"/>
              </a:spcBef>
              <a:buFont typeface="Arial" panose="020B0604020202020204" pitchFamily="34" charset="0"/>
              <a:buChar char="•"/>
            </a:pPr>
            <a:r>
              <a:rPr lang="en-IN" sz="1600" dirty="0"/>
              <a:t>Review and analyze potential threats or behavior indicators of malware activity.</a:t>
            </a:r>
          </a:p>
          <a:p>
            <a:pPr>
              <a:spcBef>
                <a:spcPts val="300"/>
              </a:spcBef>
              <a:buFont typeface="Arial" panose="020B0604020202020204" pitchFamily="34" charset="0"/>
              <a:buChar char="•"/>
            </a:pPr>
            <a:r>
              <a:rPr lang="en-IN" sz="1600" dirty="0"/>
              <a:t>The user interface and API workflows are designed for Security Operations Center (SOC) analysts, malware analysts, security specialists, and forensic investigators.</a:t>
            </a:r>
            <a:endParaRPr lang="en-GB" sz="1600" b="1"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160" y="2988786"/>
            <a:ext cx="5997152" cy="171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Box 1">
            <a:extLst>
              <a:ext uri="{FF2B5EF4-FFF2-40B4-BE49-F238E27FC236}">
                <a16:creationId xmlns="" xmlns:a16="http://schemas.microsoft.com/office/drawing/2014/main" id="{9232D389-812E-4263-B478-4A6876C41B57}"/>
              </a:ext>
            </a:extLst>
          </p:cNvPr>
          <p:cNvSpPr/>
          <p:nvPr/>
        </p:nvSpPr>
        <p:spPr>
          <a:xfrm>
            <a:off x="2985005" y="4654320"/>
            <a:ext cx="2700868" cy="338554"/>
          </a:xfrm>
          <a:prstGeom prst="rect">
            <a:avLst/>
          </a:prstGeom>
        </p:spPr>
        <p:txBody>
          <a:bodyPr wrap="none">
            <a:spAutoFit/>
          </a:bodyPr>
          <a:lstStyle/>
          <a:p>
            <a:r>
              <a:rPr lang="en-US" sz="1600" dirty="0">
                <a:solidFill>
                  <a:srgbClr val="000000"/>
                </a:solidFill>
                <a:latin typeface="+mn-lt"/>
              </a:rPr>
              <a:t>Cisco Threat Grid Overview</a:t>
            </a:r>
          </a:p>
        </p:txBody>
      </p:sp>
    </p:spTree>
    <p:extLst>
      <p:ext uri="{BB962C8B-B14F-4D97-AF65-F5344CB8AC3E}">
        <p14:creationId xmlns:p14="http://schemas.microsoft.com/office/powerpoint/2010/main" val="3216352846"/>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dirty="0"/>
              <a:t>Cisco Threat Grid (C</a:t>
            </a:r>
            <a:r>
              <a:rPr lang="en-US" dirty="0"/>
              <a:t>o</a:t>
            </a:r>
            <a:r>
              <a:rPr dirty="0"/>
              <a:t>ntd.)</a:t>
            </a:r>
          </a:p>
        </p:txBody>
      </p:sp>
      <p:sp>
        <p:nvSpPr>
          <p:cNvPr id="6" name="Content Placeholder 5"/>
          <p:cNvSpPr>
            <a:spLocks noGrp="1"/>
          </p:cNvSpPr>
          <p:nvPr>
            <p:ph idx="1"/>
          </p:nvPr>
        </p:nvSpPr>
        <p:spPr>
          <a:xfrm>
            <a:off x="152305" y="758042"/>
            <a:ext cx="8942267" cy="3832892"/>
          </a:xfrm>
        </p:spPr>
        <p:txBody>
          <a:bodyPr/>
          <a:lstStyle/>
          <a:p>
            <a:pPr marL="0" indent="0">
              <a:spcBef>
                <a:spcPts val="300"/>
              </a:spcBef>
              <a:spcAft>
                <a:spcPts val="300"/>
              </a:spcAft>
              <a:buNone/>
            </a:pPr>
            <a:r>
              <a:rPr lang="en-US" sz="1600" b="1" dirty="0"/>
              <a:t>Integrations</a:t>
            </a:r>
            <a:endParaRPr lang="en-US" sz="1600" dirty="0"/>
          </a:p>
          <a:p>
            <a:pPr>
              <a:spcBef>
                <a:spcPts val="300"/>
              </a:spcBef>
              <a:spcAft>
                <a:spcPts val="300"/>
              </a:spcAft>
              <a:buFont typeface="Arial" panose="020B0604020202020204" pitchFamily="34" charset="0"/>
              <a:buChar char="•"/>
            </a:pPr>
            <a:r>
              <a:rPr lang="en-US" sz="1600" dirty="0"/>
              <a:t>Threat Grid is also available through integrations with other Cisco Security products, such as Advanced Malware Protection, next-generation firewalls, and Cisco ASA with FirePOWER Services. </a:t>
            </a:r>
          </a:p>
          <a:p>
            <a:pPr marL="0" indent="0">
              <a:spcBef>
                <a:spcPts val="300"/>
              </a:spcBef>
              <a:spcAft>
                <a:spcPts val="300"/>
              </a:spcAft>
              <a:buNone/>
            </a:pPr>
            <a:r>
              <a:rPr lang="en-US" sz="1600" b="1" dirty="0"/>
              <a:t>Environment and scale</a:t>
            </a:r>
            <a:endParaRPr lang="en-US" sz="1600" dirty="0"/>
          </a:p>
          <a:p>
            <a:pPr>
              <a:spcBef>
                <a:spcPts val="300"/>
              </a:spcBef>
              <a:spcAft>
                <a:spcPts val="300"/>
              </a:spcAft>
              <a:buFont typeface="Arial" panose="020B0604020202020204" pitchFamily="34" charset="0"/>
              <a:buChar char="•"/>
            </a:pPr>
            <a:r>
              <a:rPr lang="en-US" sz="1600" dirty="0"/>
              <a:t>The content subscription license has the capacity to sample and analyze between 500 and 10,000 samples per day.</a:t>
            </a:r>
          </a:p>
          <a:p>
            <a:pPr marL="0" indent="0">
              <a:spcBef>
                <a:spcPts val="300"/>
              </a:spcBef>
              <a:spcAft>
                <a:spcPts val="300"/>
              </a:spcAft>
              <a:buNone/>
            </a:pPr>
            <a:r>
              <a:rPr lang="en-US" sz="1600" b="1" dirty="0"/>
              <a:t>Capabilities</a:t>
            </a:r>
            <a:endParaRPr lang="en-US" sz="1600" dirty="0"/>
          </a:p>
          <a:p>
            <a:pPr>
              <a:spcBef>
                <a:spcPts val="300"/>
              </a:spcBef>
              <a:spcAft>
                <a:spcPts val="300"/>
              </a:spcAft>
              <a:buFont typeface="Arial" panose="020B0604020202020204" pitchFamily="34" charset="0"/>
              <a:buChar char="•"/>
            </a:pPr>
            <a:r>
              <a:rPr lang="en-US" sz="1600" dirty="0"/>
              <a:t>Threat Grid offers malware analysis capabilities:</a:t>
            </a:r>
          </a:p>
          <a:p>
            <a:pPr marL="534988" indent="-179388">
              <a:spcBef>
                <a:spcPts val="300"/>
              </a:spcBef>
              <a:spcAft>
                <a:spcPts val="300"/>
              </a:spcAft>
              <a:buFont typeface="Arial" panose="020B0604020202020204" pitchFamily="34" charset="0"/>
              <a:buChar char="•"/>
            </a:pPr>
            <a:r>
              <a:rPr lang="en-US" sz="1600" b="1" dirty="0"/>
              <a:t>Static analysis</a:t>
            </a:r>
            <a:r>
              <a:rPr lang="en-US" sz="1600" dirty="0"/>
              <a:t> - provides identifying information about the file, file headers, and its contents.</a:t>
            </a:r>
          </a:p>
          <a:p>
            <a:pPr marL="534988" indent="-179388">
              <a:spcBef>
                <a:spcPts val="300"/>
              </a:spcBef>
              <a:spcAft>
                <a:spcPts val="300"/>
              </a:spcAft>
              <a:buFont typeface="Arial" panose="020B0604020202020204" pitchFamily="34" charset="0"/>
              <a:buChar char="•"/>
            </a:pPr>
            <a:r>
              <a:rPr lang="en-US" sz="1600" b="1" dirty="0"/>
              <a:t>Dynamic analysis</a:t>
            </a:r>
            <a:r>
              <a:rPr lang="en-US" sz="1600" dirty="0"/>
              <a:t> -</a:t>
            </a:r>
            <a:r>
              <a:rPr lang="en-US" sz="1600" b="1" dirty="0"/>
              <a:t> </a:t>
            </a:r>
            <a:r>
              <a:rPr lang="en-US" sz="1600" dirty="0"/>
              <a:t>executes the malware in a safe, specialized virtual environment called a "glovebox".</a:t>
            </a:r>
          </a:p>
          <a:p>
            <a:pPr>
              <a:spcBef>
                <a:spcPts val="200"/>
              </a:spcBef>
              <a:spcAft>
                <a:spcPts val="200"/>
              </a:spcAft>
              <a:buFont typeface="Arial" panose="020B0604020202020204" pitchFamily="34" charset="0"/>
              <a:buChar char="•"/>
            </a:pPr>
            <a:endParaRPr lang="en-US" sz="1600" dirty="0"/>
          </a:p>
          <a:p>
            <a:pPr>
              <a:spcBef>
                <a:spcPts val="200"/>
              </a:spcBef>
              <a:spcAft>
                <a:spcPts val="200"/>
              </a:spcAft>
              <a:buFont typeface="Arial" panose="020B0604020202020204" pitchFamily="34" charset="0"/>
              <a:buChar char="•"/>
            </a:pPr>
            <a:endParaRPr lang="en-GB" sz="1600" dirty="0"/>
          </a:p>
        </p:txBody>
      </p:sp>
    </p:spTree>
    <p:extLst>
      <p:ext uri="{BB962C8B-B14F-4D97-AF65-F5344CB8AC3E}">
        <p14:creationId xmlns:p14="http://schemas.microsoft.com/office/powerpoint/2010/main" val="3411067948"/>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dirty="0"/>
              <a:t>Cisco Umbrella</a:t>
            </a:r>
          </a:p>
        </p:txBody>
      </p:sp>
      <p:sp>
        <p:nvSpPr>
          <p:cNvPr id="6" name="Content Placeholder 1"/>
          <p:cNvSpPr>
            <a:spLocks noGrp="1"/>
          </p:cNvSpPr>
          <p:nvPr>
            <p:ph idx="1"/>
          </p:nvPr>
        </p:nvSpPr>
        <p:spPr>
          <a:xfrm>
            <a:off x="144068" y="807997"/>
            <a:ext cx="4427932" cy="3821667"/>
          </a:xfrm>
        </p:spPr>
        <p:txBody>
          <a:bodyPr/>
          <a:lstStyle/>
          <a:p>
            <a:pPr marL="0" indent="0">
              <a:spcBef>
                <a:spcPts val="300"/>
              </a:spcBef>
              <a:spcAft>
                <a:spcPts val="300"/>
              </a:spcAft>
              <a:buNone/>
            </a:pPr>
            <a:r>
              <a:rPr lang="en-GB" sz="1600" b="1" dirty="0"/>
              <a:t>What is Cisco Umbrella?</a:t>
            </a:r>
          </a:p>
          <a:p>
            <a:pPr marL="177800" indent="-177800">
              <a:spcBef>
                <a:spcPts val="300"/>
              </a:spcBef>
              <a:spcAft>
                <a:spcPts val="300"/>
              </a:spcAft>
              <a:buFont typeface="Arial" pitchFamily="34" charset="0"/>
              <a:buChar char="•"/>
            </a:pPr>
            <a:r>
              <a:rPr lang="en-GB" sz="1600" dirty="0"/>
              <a:t>Umbrella uses Domain Name Servers (DNS) to enforce security on the network.</a:t>
            </a:r>
          </a:p>
          <a:p>
            <a:pPr marL="177800" indent="-177800">
              <a:spcBef>
                <a:spcPts val="300"/>
              </a:spcBef>
              <a:spcAft>
                <a:spcPts val="300"/>
              </a:spcAft>
              <a:buFont typeface="Arial" pitchFamily="34" charset="0"/>
              <a:buChar char="•"/>
            </a:pPr>
            <a:r>
              <a:rPr lang="en-US" sz="1600" dirty="0"/>
              <a:t>Umbrella blocks access to malicious domains, URLs, IPs, and files.</a:t>
            </a:r>
          </a:p>
          <a:p>
            <a:pPr marL="0" indent="0">
              <a:spcBef>
                <a:spcPts val="300"/>
              </a:spcBef>
              <a:spcAft>
                <a:spcPts val="300"/>
              </a:spcAft>
              <a:buNone/>
            </a:pPr>
            <a:r>
              <a:rPr lang="en-US" sz="1600" b="1" dirty="0"/>
              <a:t>Architecture</a:t>
            </a:r>
            <a:endParaRPr lang="en-US" sz="1600" dirty="0"/>
          </a:p>
          <a:p>
            <a:pPr>
              <a:spcBef>
                <a:spcPts val="300"/>
              </a:spcBef>
              <a:spcAft>
                <a:spcPts val="300"/>
              </a:spcAft>
              <a:buFont typeface="Arial" panose="020B0604020202020204" pitchFamily="34" charset="0"/>
              <a:buChar char="•"/>
            </a:pPr>
            <a:r>
              <a:rPr lang="en-US" sz="1600" dirty="0"/>
              <a:t>APIs and data-driven architecture provide the base of the Umbrella service. There are a few APIs to use with Cisco Umbrella:</a:t>
            </a:r>
          </a:p>
          <a:p>
            <a:pPr marL="361950" indent="-180975">
              <a:spcBef>
                <a:spcPts val="300"/>
              </a:spcBef>
              <a:spcAft>
                <a:spcPts val="300"/>
              </a:spcAft>
              <a:buFont typeface="Arial" panose="020B0604020202020204" pitchFamily="34" charset="0"/>
              <a:buChar char="•"/>
            </a:pPr>
            <a:r>
              <a:rPr lang="en-US" sz="1600" b="1" dirty="0"/>
              <a:t>Enforcement API</a:t>
            </a:r>
            <a:endParaRPr lang="en-US" sz="1600" dirty="0"/>
          </a:p>
          <a:p>
            <a:pPr marL="361950" indent="-180975">
              <a:spcBef>
                <a:spcPts val="300"/>
              </a:spcBef>
              <a:spcAft>
                <a:spcPts val="300"/>
              </a:spcAft>
              <a:buFont typeface="Arial" panose="020B0604020202020204" pitchFamily="34" charset="0"/>
              <a:buChar char="•"/>
            </a:pPr>
            <a:r>
              <a:rPr lang="en-US" sz="1600" b="1" dirty="0"/>
              <a:t>Network Devices API</a:t>
            </a:r>
            <a:r>
              <a:rPr lang="en-US" sz="1600" dirty="0"/>
              <a:t> </a:t>
            </a:r>
          </a:p>
          <a:p>
            <a:pPr marL="361950" indent="-180975">
              <a:spcBef>
                <a:spcPts val="300"/>
              </a:spcBef>
              <a:spcAft>
                <a:spcPts val="300"/>
              </a:spcAft>
              <a:buFont typeface="Arial" panose="020B0604020202020204" pitchFamily="34" charset="0"/>
              <a:buChar char="•"/>
            </a:pPr>
            <a:r>
              <a:rPr lang="en-US" sz="1600" b="1" dirty="0"/>
              <a:t>Investigate API</a:t>
            </a:r>
            <a:r>
              <a:rPr lang="en-US" sz="1600" dirty="0"/>
              <a:t> </a:t>
            </a:r>
          </a:p>
          <a:p>
            <a:pPr marL="361950" indent="-180975">
              <a:spcBef>
                <a:spcPts val="300"/>
              </a:spcBef>
              <a:spcAft>
                <a:spcPts val="300"/>
              </a:spcAft>
              <a:buFont typeface="Arial" panose="020B0604020202020204" pitchFamily="34" charset="0"/>
              <a:buChar char="•"/>
            </a:pPr>
            <a:r>
              <a:rPr lang="en-US" sz="1600" b="1" dirty="0"/>
              <a:t>Reporting API</a:t>
            </a:r>
            <a:endParaRPr lang="en-GB" sz="16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330" y="954336"/>
            <a:ext cx="4374552" cy="3119508"/>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 Box 1">
            <a:extLst>
              <a:ext uri="{FF2B5EF4-FFF2-40B4-BE49-F238E27FC236}">
                <a16:creationId xmlns="" xmlns:a16="http://schemas.microsoft.com/office/drawing/2014/main" id="{CC99E608-2D10-4457-A6C3-D5637C0B73FA}"/>
              </a:ext>
            </a:extLst>
          </p:cNvPr>
          <p:cNvSpPr/>
          <p:nvPr/>
        </p:nvSpPr>
        <p:spPr>
          <a:xfrm>
            <a:off x="4518330" y="4141511"/>
            <a:ext cx="4374552" cy="338554"/>
          </a:xfrm>
          <a:prstGeom prst="rect">
            <a:avLst/>
          </a:prstGeom>
        </p:spPr>
        <p:txBody>
          <a:bodyPr wrap="square">
            <a:spAutoFit/>
          </a:bodyPr>
          <a:lstStyle/>
          <a:p>
            <a:pPr algn="ctr"/>
            <a:r>
              <a:rPr lang="en-US" sz="1600" dirty="0">
                <a:solidFill>
                  <a:srgbClr val="000000"/>
                </a:solidFill>
                <a:latin typeface="+mn-lt"/>
              </a:rPr>
              <a:t>Cisco Umbrella Overview</a:t>
            </a:r>
          </a:p>
        </p:txBody>
      </p:sp>
    </p:spTree>
    <p:extLst>
      <p:ext uri="{BB962C8B-B14F-4D97-AF65-F5344CB8AC3E}">
        <p14:creationId xmlns:p14="http://schemas.microsoft.com/office/powerpoint/2010/main" val="1833097914"/>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Security Platforms </a:t>
            </a:r>
            <a:br>
              <a:rPr altLang="en-US" sz="1600" dirty="0"/>
            </a:br>
            <a:r>
              <a:rPr dirty="0"/>
              <a:t>Cisco Umbrella (C</a:t>
            </a:r>
            <a:r>
              <a:rPr lang="en-US" dirty="0"/>
              <a:t>o</a:t>
            </a:r>
            <a:r>
              <a:rPr dirty="0"/>
              <a:t>ntd.)</a:t>
            </a:r>
          </a:p>
        </p:txBody>
      </p:sp>
      <p:sp>
        <p:nvSpPr>
          <p:cNvPr id="6" name="Content Placeholder 5"/>
          <p:cNvSpPr>
            <a:spLocks noGrp="1"/>
          </p:cNvSpPr>
          <p:nvPr>
            <p:ph idx="1"/>
          </p:nvPr>
        </p:nvSpPr>
        <p:spPr>
          <a:xfrm>
            <a:off x="144069" y="725091"/>
            <a:ext cx="8843412" cy="3821016"/>
          </a:xfrm>
        </p:spPr>
        <p:txBody>
          <a:bodyPr/>
          <a:lstStyle/>
          <a:p>
            <a:pPr marL="0" indent="0">
              <a:spcBef>
                <a:spcPts val="300"/>
              </a:spcBef>
              <a:spcAft>
                <a:spcPts val="300"/>
              </a:spcAft>
              <a:buNone/>
            </a:pPr>
            <a:r>
              <a:rPr lang="en-US" sz="1600" b="1" dirty="0"/>
              <a:t>Integrations</a:t>
            </a:r>
          </a:p>
          <a:p>
            <a:pPr>
              <a:spcBef>
                <a:spcPts val="300"/>
              </a:spcBef>
              <a:spcAft>
                <a:spcPts val="300"/>
              </a:spcAft>
              <a:buFont typeface="Arial" panose="020B0604020202020204" pitchFamily="34" charset="0"/>
              <a:buChar char="•"/>
            </a:pPr>
            <a:r>
              <a:rPr lang="en-US" sz="1600" dirty="0"/>
              <a:t>You can integrate Meraki MR and Umbrella for wireless protection use cases.</a:t>
            </a:r>
          </a:p>
          <a:p>
            <a:pPr>
              <a:spcBef>
                <a:spcPts val="300"/>
              </a:spcBef>
              <a:spcAft>
                <a:spcPts val="300"/>
              </a:spcAft>
              <a:buFont typeface="Arial" panose="020B0604020202020204" pitchFamily="34" charset="0"/>
              <a:buChar char="•"/>
            </a:pPr>
            <a:r>
              <a:rPr lang="en-IN" sz="1600" dirty="0"/>
              <a:t>Use the Umbrella Enforcement API to take actions on a domain request, or use the Umbrella Investigate API to pull threat intelligence data programmatically. </a:t>
            </a:r>
          </a:p>
          <a:p>
            <a:pPr marL="0" indent="0">
              <a:spcBef>
                <a:spcPts val="300"/>
              </a:spcBef>
              <a:spcAft>
                <a:spcPts val="300"/>
              </a:spcAft>
              <a:buNone/>
            </a:pPr>
            <a:r>
              <a:rPr lang="en-IN" sz="1600" b="1" dirty="0"/>
              <a:t>Environment and scale</a:t>
            </a:r>
            <a:endParaRPr lang="en-IN" sz="1600" dirty="0"/>
          </a:p>
          <a:p>
            <a:pPr>
              <a:spcBef>
                <a:spcPts val="300"/>
              </a:spcBef>
              <a:spcAft>
                <a:spcPts val="300"/>
              </a:spcAft>
              <a:buFont typeface="Arial" panose="020B0604020202020204" pitchFamily="34" charset="0"/>
              <a:buChar char="•"/>
            </a:pPr>
            <a:r>
              <a:rPr lang="en-IN" sz="1600" dirty="0"/>
              <a:t>Umbrella is used in larger retailers, large hospital settings, and university campuses.  It can protect hundreds, thousands, or tens of thousands of endpoints.</a:t>
            </a:r>
          </a:p>
          <a:p>
            <a:pPr marL="0" indent="0">
              <a:spcBef>
                <a:spcPts val="300"/>
              </a:spcBef>
              <a:spcAft>
                <a:spcPts val="300"/>
              </a:spcAft>
              <a:buNone/>
            </a:pPr>
            <a:r>
              <a:rPr lang="en-IN" sz="1600" b="1" dirty="0"/>
              <a:t>Capabilities</a:t>
            </a:r>
            <a:endParaRPr lang="en-IN" sz="1600" dirty="0"/>
          </a:p>
          <a:p>
            <a:pPr>
              <a:spcBef>
                <a:spcPts val="300"/>
              </a:spcBef>
              <a:spcAft>
                <a:spcPts val="300"/>
              </a:spcAft>
              <a:buFont typeface="Arial" panose="020B0604020202020204" pitchFamily="34" charset="0"/>
              <a:buChar char="•"/>
            </a:pPr>
            <a:r>
              <a:rPr lang="en-IN" sz="1600" dirty="0"/>
              <a:t>Umbrella's protection capabilities include:</a:t>
            </a:r>
          </a:p>
          <a:p>
            <a:pPr lvl="1">
              <a:buFont typeface="Arial" panose="020B0604020202020204" pitchFamily="34" charset="0"/>
              <a:buChar char="•"/>
            </a:pPr>
            <a:r>
              <a:rPr lang="en-IN" sz="1600" dirty="0"/>
              <a:t>Wi-Fi protection when guests are on your network</a:t>
            </a:r>
          </a:p>
          <a:p>
            <a:pPr lvl="1">
              <a:buFont typeface="Arial" panose="020B0604020202020204" pitchFamily="34" charset="0"/>
              <a:buChar char="•"/>
            </a:pPr>
            <a:r>
              <a:rPr lang="en-IN" sz="1600" dirty="0"/>
              <a:t>Selected application blocking</a:t>
            </a:r>
          </a:p>
          <a:p>
            <a:pPr lvl="1">
              <a:buFont typeface="Arial" panose="020B0604020202020204" pitchFamily="34" charset="0"/>
              <a:buChar char="•"/>
            </a:pPr>
            <a:r>
              <a:rPr lang="en-IN" sz="1600" dirty="0"/>
              <a:t>Endpoint security for off-network (not on VPN) devices</a:t>
            </a:r>
          </a:p>
          <a:p>
            <a:pPr lvl="1">
              <a:buFont typeface="Arial" panose="020B0604020202020204" pitchFamily="34" charset="0"/>
              <a:buChar char="•"/>
            </a:pPr>
            <a:r>
              <a:rPr lang="en-IN" sz="1600" dirty="0"/>
              <a:t>Web filtering</a:t>
            </a:r>
          </a:p>
          <a:p>
            <a:pPr marL="0" indent="0">
              <a:spcBef>
                <a:spcPts val="300"/>
              </a:spcBef>
              <a:spcAft>
                <a:spcPts val="300"/>
              </a:spcAft>
              <a:buNone/>
            </a:pPr>
            <a:endParaRPr lang="en-GB" sz="1600" dirty="0"/>
          </a:p>
        </p:txBody>
      </p:sp>
    </p:spTree>
    <p:extLst>
      <p:ext uri="{BB962C8B-B14F-4D97-AF65-F5344CB8AC3E}">
        <p14:creationId xmlns:p14="http://schemas.microsoft.com/office/powerpoint/2010/main" val="3393929554"/>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300" y="1378534"/>
            <a:ext cx="8231464" cy="1802391"/>
          </a:xfrm>
        </p:spPr>
        <p:txBody>
          <a:bodyPr/>
          <a:lstStyle/>
          <a:p>
            <a:r>
              <a:rPr dirty="0">
                <a:solidFill>
                  <a:schemeClr val="accent5">
                    <a:lumMod val="40000"/>
                    <a:lumOff val="60000"/>
                  </a:schemeClr>
                </a:solidFill>
              </a:rPr>
              <a:t>8</a:t>
            </a:r>
            <a:r>
              <a:rPr lang="en-US" dirty="0">
                <a:solidFill>
                  <a:schemeClr val="accent5">
                    <a:lumMod val="40000"/>
                    <a:lumOff val="60000"/>
                  </a:schemeClr>
                </a:solidFill>
              </a:rPr>
              <a:t>.8 Cisco Platforms and Development Summary</a:t>
            </a:r>
            <a:endParaRPr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065936029"/>
      </p:ext>
    </p:extLst>
  </p:cSld>
  <p:clrMapOvr>
    <a:masterClrMapping/>
  </p:clrMapOvr>
  <p:transition spd="slow">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77018"/>
            <a:ext cx="8896431" cy="873007"/>
          </a:xfrm>
        </p:spPr>
        <p:txBody>
          <a:bodyPr/>
          <a:lstStyle/>
          <a:p>
            <a:r>
              <a:rPr lang="en-US" altLang="en-US" sz="1600" dirty="0"/>
              <a:t>Cisco Platforms </a:t>
            </a:r>
            <a:r>
              <a:rPr altLang="en-US" sz="1600" dirty="0"/>
              <a:t>and Development Summary</a:t>
            </a:r>
            <a:br>
              <a:rPr altLang="en-US" sz="1600" dirty="0"/>
            </a:br>
            <a:r>
              <a:rPr lang="en-GB" altLang="en-US" dirty="0"/>
              <a:t>What Did I Learn in this Module?</a:t>
            </a:r>
            <a:endParaRPr lang="en-GB" dirty="0"/>
          </a:p>
        </p:txBody>
      </p:sp>
      <p:sp>
        <p:nvSpPr>
          <p:cNvPr id="6" name="Content Placeholder 5"/>
          <p:cNvSpPr>
            <a:spLocks noGrp="1"/>
          </p:cNvSpPr>
          <p:nvPr>
            <p:ph idx="1"/>
          </p:nvPr>
        </p:nvSpPr>
        <p:spPr>
          <a:xfrm>
            <a:off x="144068" y="889966"/>
            <a:ext cx="8774301" cy="3500388"/>
          </a:xfrm>
        </p:spPr>
        <p:txBody>
          <a:bodyPr/>
          <a:lstStyle/>
          <a:p>
            <a:pPr>
              <a:buFont typeface="Arial" pitchFamily="34" charset="0"/>
              <a:buChar char="•"/>
            </a:pPr>
            <a:r>
              <a:rPr lang="en-GB" sz="1600" dirty="0"/>
              <a:t>To sort the Cisco developer offerings, DevNet creates Dev Centers for each technology group.</a:t>
            </a:r>
          </a:p>
          <a:p>
            <a:pPr>
              <a:buFont typeface="Arial" pitchFamily="34" charset="0"/>
              <a:buChar char="•"/>
            </a:pPr>
            <a:r>
              <a:rPr lang="en-IN" sz="1600" dirty="0"/>
              <a:t>Cisco Dev Centers include: Unified Communications Manager, Cloud, Collaboration, Data center, Internet of Things(IoT) and edge computing, Networking, Security, Wireless and mobile, and Application developers.</a:t>
            </a:r>
            <a:endParaRPr lang="en-GB" sz="1600" dirty="0"/>
          </a:p>
          <a:p>
            <a:pPr>
              <a:buFont typeface="Arial" pitchFamily="34" charset="0"/>
              <a:buChar char="•"/>
            </a:pPr>
            <a:r>
              <a:rPr lang="en-GB" sz="1600" dirty="0"/>
              <a:t>Software Development Kit (SDK) contains a set of software development tools integrated for developing applications for a specific device or system.</a:t>
            </a:r>
          </a:p>
          <a:p>
            <a:pPr>
              <a:buFont typeface="Arial" pitchFamily="34" charset="0"/>
              <a:buChar char="•"/>
            </a:pPr>
            <a:r>
              <a:rPr lang="en-GB" sz="1600" dirty="0"/>
              <a:t>Model-driven programmability inherits the power of models. There are two types of YANG models, open and native. </a:t>
            </a:r>
          </a:p>
          <a:p>
            <a:pPr>
              <a:buFont typeface="Arial" pitchFamily="34" charset="0"/>
              <a:buChar char="•"/>
            </a:pPr>
            <a:r>
              <a:rPr lang="en-GB" sz="1600" dirty="0"/>
              <a:t>Network Configuration (NETCONF) is a protocol designed to install, manipulate, and delete the configuration of network devices.</a:t>
            </a:r>
          </a:p>
          <a:p>
            <a:pPr>
              <a:buFont typeface="Arial" pitchFamily="34" charset="0"/>
              <a:buChar char="•"/>
            </a:pPr>
            <a:r>
              <a:rPr lang="en-GB" sz="1600" dirty="0"/>
              <a:t>Network automation is used for various common tasks in an organization.</a:t>
            </a:r>
          </a:p>
          <a:p>
            <a:pPr>
              <a:buNone/>
            </a:pPr>
            <a:endParaRPr lang="en-GB" sz="1600" dirty="0"/>
          </a:p>
          <a:p>
            <a:pPr>
              <a:buNone/>
            </a:pPr>
            <a:endParaRPr lang="en-GB" sz="1600" dirty="0"/>
          </a:p>
          <a:p>
            <a:pPr>
              <a:buNone/>
            </a:pPr>
            <a:endParaRPr lang="en-GB" sz="1600" dirty="0"/>
          </a:p>
        </p:txBody>
      </p:sp>
    </p:spTree>
    <p:extLst>
      <p:ext uri="{BB962C8B-B14F-4D97-AF65-F5344CB8AC3E}">
        <p14:creationId xmlns:p14="http://schemas.microsoft.com/office/powerpoint/2010/main" val="1304700059"/>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77018"/>
            <a:ext cx="8896431" cy="873007"/>
          </a:xfrm>
        </p:spPr>
        <p:txBody>
          <a:bodyPr/>
          <a:lstStyle/>
          <a:p>
            <a:r>
              <a:rPr lang="en-US" altLang="en-US" sz="1600" dirty="0"/>
              <a:t>Cisco Platforms </a:t>
            </a:r>
            <a:r>
              <a:rPr altLang="en-US" sz="1600" dirty="0"/>
              <a:t>and Development Summary</a:t>
            </a:r>
            <a:br>
              <a:rPr altLang="en-US" sz="1600" dirty="0"/>
            </a:br>
            <a:r>
              <a:rPr lang="en-GB" altLang="en-US" dirty="0"/>
              <a:t>What Did I Learn in this Module? (Contd.)</a:t>
            </a:r>
            <a:endParaRPr lang="en-GB" dirty="0"/>
          </a:p>
        </p:txBody>
      </p:sp>
      <p:sp>
        <p:nvSpPr>
          <p:cNvPr id="6" name="Content Placeholder 5"/>
          <p:cNvSpPr>
            <a:spLocks noGrp="1"/>
          </p:cNvSpPr>
          <p:nvPr>
            <p:ph idx="1"/>
          </p:nvPr>
        </p:nvSpPr>
        <p:spPr>
          <a:xfrm>
            <a:off x="144068" y="859459"/>
            <a:ext cx="8774301" cy="3500388"/>
          </a:xfrm>
        </p:spPr>
        <p:txBody>
          <a:bodyPr/>
          <a:lstStyle/>
          <a:p>
            <a:pPr>
              <a:buFont typeface="Arial" pitchFamily="34" charset="0"/>
              <a:buChar char="•"/>
            </a:pPr>
            <a:r>
              <a:rPr lang="en-IN" sz="1600" dirty="0"/>
              <a:t>Internetwork Operating System (IOS) was original operating system and IOS-XE is the next-generation programmable platform.</a:t>
            </a:r>
            <a:endParaRPr lang="en-GB" sz="1600" dirty="0"/>
          </a:p>
          <a:p>
            <a:pPr>
              <a:buFont typeface="Arial" pitchFamily="34" charset="0"/>
              <a:buChar char="•"/>
            </a:pPr>
            <a:r>
              <a:rPr lang="en-GB" sz="1600" dirty="0"/>
              <a:t>Cisco DNA Center is a foundational controller and analytics platform for large and midsize organizations providing a single dashboard for network management, network automation, network assurance, monitoring, analytics, and security.</a:t>
            </a:r>
          </a:p>
          <a:p>
            <a:pPr>
              <a:buFont typeface="Arial" pitchFamily="34" charset="0"/>
              <a:buChar char="•"/>
            </a:pPr>
            <a:r>
              <a:rPr lang="en-GB" sz="1600" dirty="0"/>
              <a:t>The Cisco Unified Computing System (UCS), along with its software and SaaS adjuncts, provides a complete physical and logical plant for compute, networking, and storage in the modern datacenter.</a:t>
            </a:r>
          </a:p>
          <a:p>
            <a:pPr>
              <a:buFont typeface="Arial" pitchFamily="34" charset="0"/>
              <a:buChar char="•"/>
            </a:pPr>
            <a:r>
              <a:rPr lang="en-GB" sz="1600" dirty="0"/>
              <a:t>Cisco Intersight is a Software as a Service (SaaS) systems management platform capable of managing infrastructure at the edge and remote locations as well as in the data center.  </a:t>
            </a:r>
          </a:p>
          <a:p>
            <a:pPr>
              <a:buFont typeface="Arial" pitchFamily="34" charset="0"/>
              <a:buChar char="•"/>
            </a:pPr>
            <a:r>
              <a:rPr lang="en-GB" sz="1600" dirty="0"/>
              <a:t>Cisco's suite of on-premise and cloud-based collaboration solutions includes Unified Communications Manager, Contact Center, Finesse, and Webex. Cisco Unified Communications Manager is also known as Unified CM, CUCM or CallManager. </a:t>
            </a:r>
            <a:br>
              <a:rPr lang="en-GB" sz="1600" dirty="0"/>
            </a:br>
            <a:endParaRPr lang="en-GB" sz="1600" dirty="0"/>
          </a:p>
        </p:txBody>
      </p:sp>
    </p:spTree>
    <p:extLst>
      <p:ext uri="{BB962C8B-B14F-4D97-AF65-F5344CB8AC3E}">
        <p14:creationId xmlns:p14="http://schemas.microsoft.com/office/powerpoint/2010/main" val="1537054974"/>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77018"/>
            <a:ext cx="8896431" cy="873007"/>
          </a:xfrm>
        </p:spPr>
        <p:txBody>
          <a:bodyPr/>
          <a:lstStyle/>
          <a:p>
            <a:r>
              <a:rPr lang="en-US" altLang="en-US" sz="1600" dirty="0"/>
              <a:t>Cisco Platforms </a:t>
            </a:r>
            <a:r>
              <a:rPr altLang="en-US" sz="1600" dirty="0"/>
              <a:t>and Development Summary</a:t>
            </a:r>
            <a:br>
              <a:rPr altLang="en-US" sz="1600" dirty="0"/>
            </a:br>
            <a:r>
              <a:rPr lang="en-GB" altLang="en-US" dirty="0"/>
              <a:t>What Did I Learn in this Module? (Contd.)</a:t>
            </a:r>
            <a:endParaRPr lang="en-GB" dirty="0"/>
          </a:p>
        </p:txBody>
      </p:sp>
      <p:sp>
        <p:nvSpPr>
          <p:cNvPr id="6" name="Content Placeholder 5"/>
          <p:cNvSpPr>
            <a:spLocks noGrp="1"/>
          </p:cNvSpPr>
          <p:nvPr>
            <p:ph idx="1"/>
          </p:nvPr>
        </p:nvSpPr>
        <p:spPr>
          <a:xfrm>
            <a:off x="144068" y="926178"/>
            <a:ext cx="8774301" cy="3500388"/>
          </a:xfrm>
        </p:spPr>
        <p:txBody>
          <a:bodyPr/>
          <a:lstStyle/>
          <a:p>
            <a:pPr>
              <a:buFont typeface="Arial" pitchFamily="34" charset="0"/>
              <a:buChar char="•"/>
            </a:pPr>
            <a:r>
              <a:rPr lang="en-GB" sz="1600" dirty="0"/>
              <a:t>AXL is an XML/SOAP-based interface that provides a mechanism for inserting, retrieving, updating, and removing data from the Unified Communication configuration database.  </a:t>
            </a:r>
          </a:p>
          <a:p>
            <a:pPr>
              <a:buFont typeface="Arial" pitchFamily="34" charset="0"/>
              <a:buChar char="•"/>
            </a:pPr>
            <a:r>
              <a:rPr lang="en-GB" sz="1600" dirty="0"/>
              <a:t>UDS is a REST-based API that provides a mechanism for inserting, retrieving, updating and removing data from the Unified Communication configuration database. </a:t>
            </a:r>
          </a:p>
          <a:p>
            <a:pPr>
              <a:buFont typeface="Arial" pitchFamily="34" charset="0"/>
              <a:buChar char="•"/>
            </a:pPr>
            <a:r>
              <a:rPr lang="en-GB" sz="1600" dirty="0"/>
              <a:t>Finesse is Cisco's browser-based contact center agent and supervisor desktop.  </a:t>
            </a:r>
          </a:p>
          <a:p>
            <a:pPr>
              <a:buFont typeface="Arial" pitchFamily="34" charset="0"/>
              <a:buChar char="•"/>
            </a:pPr>
            <a:r>
              <a:rPr lang="en-GB" sz="1600" dirty="0"/>
              <a:t>Cisco Webex Teams is an online collaboration solution to connect people and teams through chat, voice, and video.  </a:t>
            </a:r>
          </a:p>
          <a:p>
            <a:pPr>
              <a:buFont typeface="Arial" pitchFamily="34" charset="0"/>
              <a:buChar char="•"/>
            </a:pPr>
            <a:r>
              <a:rPr lang="en-GB" sz="1600" dirty="0"/>
              <a:t>Cisco provides a large portfolio of security technologies and product families which are configurable and manageable via APIs.</a:t>
            </a:r>
            <a:br>
              <a:rPr lang="en-GB" sz="1600" dirty="0"/>
            </a:br>
            <a:endParaRPr lang="en-GB" sz="1600" dirty="0"/>
          </a:p>
        </p:txBody>
      </p:sp>
    </p:spTree>
    <p:extLst>
      <p:ext uri="{BB962C8B-B14F-4D97-AF65-F5344CB8AC3E}">
        <p14:creationId xmlns:p14="http://schemas.microsoft.com/office/powerpoint/2010/main" val="74047319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8.2 Cisco SDKs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3002" y="269855"/>
            <a:ext cx="8896431" cy="873007"/>
          </a:xfrm>
        </p:spPr>
        <p:txBody>
          <a:bodyPr/>
          <a:lstStyle/>
          <a:p>
            <a:r>
              <a:rPr lang="en-US" altLang="en-US" sz="1600" dirty="0"/>
              <a:t>Cisco Platforms </a:t>
            </a:r>
            <a:r>
              <a:rPr altLang="en-US" sz="1600" dirty="0"/>
              <a:t>and Development Summary</a:t>
            </a:r>
            <a:br>
              <a:rPr altLang="en-US" sz="1600" dirty="0"/>
            </a:br>
            <a:r>
              <a:rPr lang="en-GB" altLang="en-US" dirty="0"/>
              <a:t>Packet Tracer - </a:t>
            </a:r>
            <a:r>
              <a:rPr lang="en-GB" dirty="0"/>
              <a:t>Compare using CLI and an SDN Controller to Manage a Network</a:t>
            </a:r>
          </a:p>
        </p:txBody>
      </p:sp>
      <p:sp>
        <p:nvSpPr>
          <p:cNvPr id="6" name="Content Placeholder 5"/>
          <p:cNvSpPr>
            <a:spLocks noGrp="1"/>
          </p:cNvSpPr>
          <p:nvPr>
            <p:ph idx="1"/>
          </p:nvPr>
        </p:nvSpPr>
        <p:spPr>
          <a:xfrm>
            <a:off x="144066" y="1255008"/>
            <a:ext cx="8774301" cy="3447621"/>
          </a:xfrm>
        </p:spPr>
        <p:txBody>
          <a:bodyPr/>
          <a:lstStyle/>
          <a:p>
            <a:pPr>
              <a:spcBef>
                <a:spcPts val="300"/>
              </a:spcBef>
              <a:spcAft>
                <a:spcPts val="300"/>
              </a:spcAft>
              <a:buFont typeface="Arial" panose="020B0604020202020204" pitchFamily="34" charset="0"/>
              <a:buChar char="•"/>
            </a:pPr>
            <a:r>
              <a:rPr lang="en-US" sz="1600" dirty="0"/>
              <a:t>In this Packet Tracer activity, you will compare the differences between managing a network from the command line interface (CLI) and using a software-defined networking (SDN) controller to manage the network.</a:t>
            </a:r>
          </a:p>
          <a:p>
            <a:pPr>
              <a:spcBef>
                <a:spcPts val="300"/>
              </a:spcBef>
              <a:spcAft>
                <a:spcPts val="300"/>
              </a:spcAft>
              <a:buFont typeface="Arial" panose="020B0604020202020204" pitchFamily="34" charset="0"/>
              <a:buChar char="•"/>
            </a:pPr>
            <a:r>
              <a:rPr lang="en-US" sz="1600" dirty="0"/>
              <a:t>You will complete these objectives:</a:t>
            </a:r>
          </a:p>
          <a:p>
            <a:pPr marL="534988" indent="-179388">
              <a:spcBef>
                <a:spcPts val="300"/>
              </a:spcBef>
              <a:spcAft>
                <a:spcPts val="300"/>
              </a:spcAft>
              <a:buFont typeface="Arial" panose="020B0604020202020204" pitchFamily="34" charset="0"/>
              <a:buChar char="•"/>
            </a:pPr>
            <a:r>
              <a:rPr lang="en-US" sz="1600" b="1" dirty="0"/>
              <a:t>Part 1</a:t>
            </a:r>
            <a:r>
              <a:rPr lang="en-US" sz="1600" dirty="0"/>
              <a:t>: Explore the Network Topology</a:t>
            </a:r>
          </a:p>
          <a:p>
            <a:pPr marL="534988" indent="-179388">
              <a:spcBef>
                <a:spcPts val="300"/>
              </a:spcBef>
              <a:spcAft>
                <a:spcPts val="300"/>
              </a:spcAft>
              <a:buFont typeface="Arial" panose="020B0604020202020204" pitchFamily="34" charset="0"/>
              <a:buChar char="•"/>
            </a:pPr>
            <a:r>
              <a:rPr lang="en-US" sz="1600" b="1" dirty="0"/>
              <a:t>Part 2</a:t>
            </a:r>
            <a:r>
              <a:rPr lang="en-US" sz="1600" dirty="0"/>
              <a:t>: Use the CLI to Gather Information</a:t>
            </a:r>
          </a:p>
          <a:p>
            <a:pPr marL="534988" indent="-179388">
              <a:spcBef>
                <a:spcPts val="300"/>
              </a:spcBef>
              <a:spcAft>
                <a:spcPts val="300"/>
              </a:spcAft>
              <a:buFont typeface="Arial" panose="020B0604020202020204" pitchFamily="34" charset="0"/>
              <a:buChar char="•"/>
            </a:pPr>
            <a:r>
              <a:rPr lang="en-US" sz="1600" b="1" dirty="0"/>
              <a:t>Part 3</a:t>
            </a:r>
            <a:r>
              <a:rPr lang="en-US" sz="1600" dirty="0"/>
              <a:t>: Configure an SDN Controller</a:t>
            </a:r>
          </a:p>
          <a:p>
            <a:pPr marL="534988" indent="-179388">
              <a:spcBef>
                <a:spcPts val="300"/>
              </a:spcBef>
              <a:spcAft>
                <a:spcPts val="300"/>
              </a:spcAft>
              <a:buFont typeface="Arial" panose="020B0604020202020204" pitchFamily="34" charset="0"/>
              <a:buChar char="•"/>
            </a:pPr>
            <a:r>
              <a:rPr lang="en-US" sz="1600" b="1" dirty="0"/>
              <a:t>Part 4</a:t>
            </a:r>
            <a:r>
              <a:rPr lang="en-US" sz="1600" dirty="0"/>
              <a:t>: Use an SDN Controller to Discover a Topology</a:t>
            </a:r>
          </a:p>
          <a:p>
            <a:pPr marL="534988" indent="-179388">
              <a:spcBef>
                <a:spcPts val="300"/>
              </a:spcBef>
              <a:spcAft>
                <a:spcPts val="300"/>
              </a:spcAft>
              <a:buFont typeface="Arial" panose="020B0604020202020204" pitchFamily="34" charset="0"/>
              <a:buChar char="•"/>
            </a:pPr>
            <a:r>
              <a:rPr lang="en-US" sz="1600" b="1" dirty="0"/>
              <a:t>Part 5</a:t>
            </a:r>
            <a:r>
              <a:rPr lang="en-US" sz="1600" dirty="0"/>
              <a:t>: Use an SDN Controller to Gather Information</a:t>
            </a:r>
          </a:p>
          <a:p>
            <a:pPr marL="534988" indent="-179388">
              <a:spcBef>
                <a:spcPts val="300"/>
              </a:spcBef>
              <a:spcAft>
                <a:spcPts val="300"/>
              </a:spcAft>
              <a:buFont typeface="Arial" panose="020B0604020202020204" pitchFamily="34" charset="0"/>
              <a:buChar char="•"/>
            </a:pPr>
            <a:r>
              <a:rPr lang="en-US" sz="1600" b="1" dirty="0"/>
              <a:t>Part 6</a:t>
            </a:r>
            <a:r>
              <a:rPr lang="en-US" sz="1600" dirty="0"/>
              <a:t>: Use an SDN Controller to Configure Network Settings</a:t>
            </a:r>
          </a:p>
          <a:p>
            <a:pPr>
              <a:spcBef>
                <a:spcPts val="300"/>
              </a:spcBef>
              <a:spcAft>
                <a:spcPts val="300"/>
              </a:spcAft>
              <a:buFont typeface="Arial" panose="020B0604020202020204" pitchFamily="34" charset="0"/>
              <a:buChar char="•"/>
            </a:pPr>
            <a:endParaRPr lang="en-GB" sz="1600" dirty="0"/>
          </a:p>
        </p:txBody>
      </p:sp>
    </p:spTree>
    <p:extLst>
      <p:ext uri="{BB962C8B-B14F-4D97-AF65-F5344CB8AC3E}">
        <p14:creationId xmlns:p14="http://schemas.microsoft.com/office/powerpoint/2010/main" val="1787796087"/>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77018"/>
            <a:ext cx="8896431" cy="873007"/>
          </a:xfrm>
        </p:spPr>
        <p:txBody>
          <a:bodyPr/>
          <a:lstStyle/>
          <a:p>
            <a:r>
              <a:rPr lang="en-US" altLang="en-US" sz="1600" dirty="0"/>
              <a:t>Cisco Platforms </a:t>
            </a:r>
            <a:r>
              <a:rPr altLang="en-US" sz="1600" dirty="0"/>
              <a:t>and Development Summary</a:t>
            </a:r>
            <a:br>
              <a:rPr altLang="en-US" sz="1600" dirty="0"/>
            </a:br>
            <a:r>
              <a:rPr lang="en-GB" altLang="en-US" dirty="0"/>
              <a:t>Packet Tracer - </a:t>
            </a:r>
            <a:r>
              <a:rPr lang="en-GB" dirty="0"/>
              <a:t>Implement REST APIs with an SDN Controller</a:t>
            </a:r>
          </a:p>
        </p:txBody>
      </p:sp>
      <p:sp>
        <p:nvSpPr>
          <p:cNvPr id="6" name="Content Placeholder 5"/>
          <p:cNvSpPr>
            <a:spLocks noGrp="1"/>
          </p:cNvSpPr>
          <p:nvPr>
            <p:ph idx="1"/>
          </p:nvPr>
        </p:nvSpPr>
        <p:spPr>
          <a:xfrm>
            <a:off x="144068" y="896505"/>
            <a:ext cx="8774301" cy="3405388"/>
          </a:xfrm>
        </p:spPr>
        <p:txBody>
          <a:bodyPr/>
          <a:lstStyle/>
          <a:p>
            <a:pPr>
              <a:spcBef>
                <a:spcPts val="300"/>
              </a:spcBef>
              <a:spcAft>
                <a:spcPts val="300"/>
              </a:spcAft>
              <a:buFont typeface="Arial" panose="020B0604020202020204" pitchFamily="34" charset="0"/>
              <a:buChar char="•"/>
            </a:pPr>
            <a:r>
              <a:rPr lang="en-US" sz="1600" dirty="0"/>
              <a:t>In this Packet Tracer activity, you will use the Packet Tracer Network Controller and associated API documentation to send REST requests from Postman and from Visual Studio Code (VS Code). </a:t>
            </a:r>
          </a:p>
          <a:p>
            <a:pPr>
              <a:spcBef>
                <a:spcPts val="300"/>
              </a:spcBef>
              <a:spcAft>
                <a:spcPts val="300"/>
              </a:spcAft>
              <a:buFont typeface="Arial" panose="020B0604020202020204" pitchFamily="34" charset="0"/>
              <a:buChar char="•"/>
            </a:pPr>
            <a:r>
              <a:rPr lang="en-US" sz="1600" dirty="0"/>
              <a:t>You will complete these objectives:</a:t>
            </a:r>
          </a:p>
          <a:p>
            <a:pPr marL="534988" indent="-179388">
              <a:spcBef>
                <a:spcPts val="300"/>
              </a:spcBef>
              <a:spcAft>
                <a:spcPts val="300"/>
              </a:spcAft>
              <a:buFont typeface="Arial" panose="020B0604020202020204" pitchFamily="34" charset="0"/>
              <a:buChar char="•"/>
            </a:pPr>
            <a:r>
              <a:rPr lang="en-US" sz="1600" b="1" dirty="0"/>
              <a:t>Part 1</a:t>
            </a:r>
            <a:r>
              <a:rPr lang="en-US" sz="1600" dirty="0"/>
              <a:t>: Launch the DEVASC VM</a:t>
            </a:r>
          </a:p>
          <a:p>
            <a:pPr marL="534988" indent="-179388">
              <a:spcBef>
                <a:spcPts val="300"/>
              </a:spcBef>
              <a:spcAft>
                <a:spcPts val="300"/>
              </a:spcAft>
              <a:buFont typeface="Arial" panose="020B0604020202020204" pitchFamily="34" charset="0"/>
              <a:buChar char="•"/>
            </a:pPr>
            <a:r>
              <a:rPr lang="en-US" sz="1600" b="1" dirty="0"/>
              <a:t>Part 2</a:t>
            </a:r>
            <a:r>
              <a:rPr lang="en-US" sz="1600" dirty="0"/>
              <a:t>: Verify External Connectivity to Packet Tracer</a:t>
            </a:r>
          </a:p>
          <a:p>
            <a:pPr marL="534988" indent="-179388">
              <a:spcBef>
                <a:spcPts val="300"/>
              </a:spcBef>
              <a:spcAft>
                <a:spcPts val="300"/>
              </a:spcAft>
              <a:buFont typeface="Arial" panose="020B0604020202020204" pitchFamily="34" charset="0"/>
              <a:buChar char="•"/>
            </a:pPr>
            <a:r>
              <a:rPr lang="en-US" sz="1600" b="1" dirty="0"/>
              <a:t>Part 3</a:t>
            </a:r>
            <a:r>
              <a:rPr lang="en-US" sz="1600" dirty="0"/>
              <a:t>: Request an Authentication Token with Postman</a:t>
            </a:r>
          </a:p>
          <a:p>
            <a:pPr marL="534988" indent="-179388">
              <a:spcBef>
                <a:spcPts val="300"/>
              </a:spcBef>
              <a:spcAft>
                <a:spcPts val="300"/>
              </a:spcAft>
              <a:buFont typeface="Arial" panose="020B0604020202020204" pitchFamily="34" charset="0"/>
              <a:buChar char="•"/>
            </a:pPr>
            <a:r>
              <a:rPr lang="en-US" sz="1600" b="1" dirty="0"/>
              <a:t>Part 4</a:t>
            </a:r>
            <a:r>
              <a:rPr lang="en-US" sz="1600" dirty="0"/>
              <a:t>: Send REST Requests with Postman</a:t>
            </a:r>
          </a:p>
          <a:p>
            <a:pPr marL="534988" indent="-179388">
              <a:spcBef>
                <a:spcPts val="300"/>
              </a:spcBef>
              <a:spcAft>
                <a:spcPts val="300"/>
              </a:spcAft>
              <a:buFont typeface="Arial" panose="020B0604020202020204" pitchFamily="34" charset="0"/>
              <a:buChar char="•"/>
            </a:pPr>
            <a:r>
              <a:rPr lang="en-US" sz="1600" b="1" dirty="0"/>
              <a:t>Part 5</a:t>
            </a:r>
            <a:r>
              <a:rPr lang="en-US" sz="1600" dirty="0"/>
              <a:t>: Send REST Requests with VS Code</a:t>
            </a:r>
          </a:p>
          <a:p>
            <a:pPr marL="534988" indent="-179388">
              <a:spcBef>
                <a:spcPts val="300"/>
              </a:spcBef>
              <a:spcAft>
                <a:spcPts val="300"/>
              </a:spcAft>
              <a:buFont typeface="Arial" panose="020B0604020202020204" pitchFamily="34" charset="0"/>
              <a:buChar char="•"/>
            </a:pPr>
            <a:r>
              <a:rPr lang="en-US" sz="1600" b="1" dirty="0"/>
              <a:t>Part 6</a:t>
            </a:r>
            <a:r>
              <a:rPr lang="en-US" sz="1600" dirty="0"/>
              <a:t>: Send REST Requests Inside Packet Tracer</a:t>
            </a:r>
          </a:p>
        </p:txBody>
      </p:sp>
    </p:spTree>
    <p:extLst>
      <p:ext uri="{BB962C8B-B14F-4D97-AF65-F5344CB8AC3E}">
        <p14:creationId xmlns:p14="http://schemas.microsoft.com/office/powerpoint/2010/main" val="757877963"/>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Title 1"/>
          <p:cNvSpPr>
            <a:spLocks noGrp="1" noChangeArrowheads="1"/>
          </p:cNvSpPr>
          <p:nvPr>
            <p:ph type="title"/>
          </p:nvPr>
        </p:nvSpPr>
        <p:spPr/>
        <p:txBody>
          <a:bodyPr/>
          <a:lstStyle/>
          <a:p>
            <a:pPr eaLnBrk="1" hangingPunct="1"/>
            <a:r>
              <a:rPr lang="en-US" sz="1400" dirty="0">
                <a:latin typeface="Arial" charset="0"/>
              </a:rPr>
              <a:t>Module 8</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736927382"/>
              </p:ext>
            </p:extLst>
          </p:nvPr>
        </p:nvGraphicFramePr>
        <p:xfrm>
          <a:off x="144463" y="839703"/>
          <a:ext cx="8853486" cy="3683000"/>
        </p:xfrm>
        <a:graphic>
          <a:graphicData uri="http://schemas.openxmlformats.org/drawingml/2006/table">
            <a:tbl>
              <a:tblPr firstRow="1" bandRow="1">
                <a:tableStyleId>{F5AB1C69-6EDB-4FF4-983F-18BD219EF322}</a:tableStyleId>
              </a:tblPr>
              <a:tblGrid>
                <a:gridCol w="2951162">
                  <a:extLst>
                    <a:ext uri="{9D8B030D-6E8A-4147-A177-3AD203B41FA5}">
                      <a16:colId xmlns="" xmlns:a16="http://schemas.microsoft.com/office/drawing/2014/main" val="2731093094"/>
                    </a:ext>
                  </a:extLst>
                </a:gridCol>
                <a:gridCol w="3018096">
                  <a:extLst>
                    <a:ext uri="{9D8B030D-6E8A-4147-A177-3AD203B41FA5}">
                      <a16:colId xmlns="" xmlns:a16="http://schemas.microsoft.com/office/drawing/2014/main" val="2353496225"/>
                    </a:ext>
                  </a:extLst>
                </a:gridCol>
                <a:gridCol w="2884228">
                  <a:extLst>
                    <a:ext uri="{9D8B030D-6E8A-4147-A177-3AD203B41FA5}">
                      <a16:colId xmlns=""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sz="1400" b="0" dirty="0">
                          <a:solidFill>
                            <a:srgbClr val="000000"/>
                          </a:solidFill>
                        </a:rPr>
                        <a:t>Software-Defined Networking (SDN)</a:t>
                      </a:r>
                      <a:endParaRPr lang="en-US" sz="1400" b="0" i="0" kern="1200" dirty="0">
                        <a:solidFill>
                          <a:srgbClr val="000000"/>
                        </a:solidFill>
                        <a:effectLst/>
                        <a:latin typeface="+mn-lt"/>
                        <a:ea typeface="+mn-ea"/>
                        <a:cs typeface="+mn-cs"/>
                      </a:endParaRPr>
                    </a:p>
                    <a:p>
                      <a:pPr marL="173038" indent="-173038">
                        <a:spcBef>
                          <a:spcPts val="200"/>
                        </a:spcBef>
                        <a:spcAft>
                          <a:spcPts val="200"/>
                        </a:spcAft>
                        <a:buFont typeface="Arial" panose="020B0604020202020204" pitchFamily="34" charset="0"/>
                        <a:buChar char="•"/>
                      </a:pPr>
                      <a:r>
                        <a:rPr lang="en-US" sz="1400" b="0" i="0" kern="1200" dirty="0">
                          <a:solidFill>
                            <a:srgbClr val="000000"/>
                          </a:solidFill>
                          <a:effectLst/>
                          <a:latin typeface="+mn-lt"/>
                          <a:ea typeface="+mn-ea"/>
                          <a:cs typeface="+mn-cs"/>
                        </a:rPr>
                        <a:t>Cisco Unified Communications Manager (CUCM)</a:t>
                      </a:r>
                    </a:p>
                    <a:p>
                      <a:pPr marL="173038" indent="-173038">
                        <a:spcBef>
                          <a:spcPts val="200"/>
                        </a:spcBef>
                        <a:spcAft>
                          <a:spcPts val="200"/>
                        </a:spcAft>
                        <a:buFont typeface="Arial" panose="020B0604020202020204" pitchFamily="34" charset="0"/>
                        <a:buChar char="•"/>
                      </a:pPr>
                      <a:r>
                        <a:rPr lang="en-US" sz="1400" b="0" i="0" kern="1200" dirty="0">
                          <a:solidFill>
                            <a:srgbClr val="000000"/>
                          </a:solidFill>
                          <a:effectLst/>
                          <a:latin typeface="+mn-lt"/>
                          <a:ea typeface="+mn-ea"/>
                          <a:cs typeface="+mn-cs"/>
                        </a:rPr>
                        <a:t>Open Web Applications Security Project (OWASP)</a:t>
                      </a:r>
                    </a:p>
                    <a:p>
                      <a:pPr marL="173038" indent="-173038">
                        <a:spcBef>
                          <a:spcPts val="200"/>
                        </a:spcBef>
                        <a:spcAft>
                          <a:spcPts val="200"/>
                        </a:spcAft>
                        <a:buFont typeface="Arial" panose="020B0604020202020204" pitchFamily="34" charset="0"/>
                        <a:buChar char="•"/>
                      </a:pPr>
                      <a:r>
                        <a:rPr lang="en-IN" sz="1400" b="0" i="0" kern="1200" dirty="0">
                          <a:solidFill>
                            <a:srgbClr val="000000"/>
                          </a:solidFill>
                          <a:effectLst/>
                          <a:latin typeface="+mn-lt"/>
                          <a:ea typeface="+mn-ea"/>
                          <a:cs typeface="+mn-cs"/>
                        </a:rPr>
                        <a:t>Software Development Kit</a:t>
                      </a:r>
                      <a:r>
                        <a:rPr lang="en-IN" sz="1400" b="0" i="0" kern="1200" baseline="0" dirty="0">
                          <a:solidFill>
                            <a:srgbClr val="000000"/>
                          </a:solidFill>
                          <a:effectLst/>
                          <a:latin typeface="+mn-lt"/>
                          <a:ea typeface="+mn-ea"/>
                          <a:cs typeface="+mn-cs"/>
                        </a:rPr>
                        <a:t> (SDK)</a:t>
                      </a:r>
                      <a:endParaRPr lang="en-IN" sz="1400" b="0" i="0" kern="1200" dirty="0">
                        <a:solidFill>
                          <a:srgbClr val="000000"/>
                        </a:solidFill>
                        <a:effectLst/>
                        <a:latin typeface="+mn-lt"/>
                        <a:ea typeface="+mn-ea"/>
                        <a:cs typeface="+mn-cs"/>
                      </a:endParaRPr>
                    </a:p>
                    <a:p>
                      <a:pPr marL="180975" indent="-180975">
                        <a:buFont typeface="Arial" panose="020B0604020202020204" pitchFamily="34" charset="0"/>
                        <a:buChar char="•"/>
                      </a:pPr>
                      <a:r>
                        <a:rPr lang="en-IN" sz="1400" b="0" i="0" kern="1200" dirty="0">
                          <a:solidFill>
                            <a:srgbClr val="000000"/>
                          </a:solidFill>
                          <a:effectLst/>
                          <a:latin typeface="+mn-lt"/>
                          <a:ea typeface="+mn-ea"/>
                          <a:cs typeface="+mn-cs"/>
                        </a:rPr>
                        <a:t>Yet Another Next Generation (YANG)</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b="0" i="0" kern="1200" dirty="0">
                          <a:solidFill>
                            <a:srgbClr val="000000"/>
                          </a:solidFill>
                          <a:effectLst/>
                          <a:latin typeface="+mn-lt"/>
                          <a:ea typeface="+mn-ea"/>
                          <a:cs typeface="+mn-cs"/>
                        </a:rPr>
                        <a:t>Operational Expenses (OPEX)</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b="0" i="0" kern="1200" dirty="0">
                          <a:solidFill>
                            <a:srgbClr val="000000"/>
                          </a:solidFill>
                          <a:effectLst/>
                          <a:latin typeface="+mn-lt"/>
                          <a:ea typeface="+mn-ea"/>
                          <a:cs typeface="+mn-cs"/>
                        </a:rPr>
                        <a:t>Cisco ACI Cobra</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b="0" i="0" kern="1200" dirty="0">
                          <a:solidFill>
                            <a:srgbClr val="000000"/>
                          </a:solidFill>
                          <a:effectLst/>
                          <a:latin typeface="+mn-lt"/>
                          <a:ea typeface="+mn-ea"/>
                          <a:cs typeface="+mn-cs"/>
                        </a:rPr>
                        <a:t>Cisco Meraki</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b="0" i="0" kern="1200" dirty="0">
                          <a:solidFill>
                            <a:srgbClr val="000000"/>
                          </a:solidFill>
                          <a:effectLst/>
                          <a:latin typeface="+mn-lt"/>
                          <a:ea typeface="+mn-ea"/>
                          <a:cs typeface="+mn-cs"/>
                        </a:rPr>
                        <a:t>Cisco</a:t>
                      </a:r>
                      <a:r>
                        <a:rPr lang="en-IN" sz="1400" b="0" i="0" kern="1200" baseline="0" dirty="0">
                          <a:solidFill>
                            <a:srgbClr val="000000"/>
                          </a:solidFill>
                          <a:effectLst/>
                          <a:latin typeface="+mn-lt"/>
                          <a:ea typeface="+mn-ea"/>
                          <a:cs typeface="+mn-cs"/>
                        </a:rPr>
                        <a:t> </a:t>
                      </a:r>
                      <a:r>
                        <a:rPr lang="en-IN" sz="1400" b="0" i="0" kern="1200" dirty="0">
                          <a:solidFill>
                            <a:srgbClr val="000000"/>
                          </a:solidFill>
                          <a:effectLst/>
                          <a:latin typeface="+mn-lt"/>
                          <a:ea typeface="+mn-ea"/>
                          <a:cs typeface="+mn-cs"/>
                        </a:rPr>
                        <a:t>Nexus Operating System (NX-OS)</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latin typeface="+mn-lt"/>
                        </a:rPr>
                        <a:t>Cisco Integrated Management Controller (CIMC)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IN" sz="1400" b="0" i="0" kern="1200" dirty="0">
                          <a:solidFill>
                            <a:srgbClr val="000000"/>
                          </a:solidFill>
                          <a:effectLst/>
                          <a:latin typeface="+mn-lt"/>
                          <a:ea typeface="+mn-ea"/>
                          <a:cs typeface="+mn-cs"/>
                        </a:rPr>
                        <a:t>Cisco IOS XE</a:t>
                      </a:r>
                    </a:p>
                    <a:p>
                      <a:pPr marL="285750" indent="-285750">
                        <a:buFont typeface="Arial" panose="020B0604020202020204" pitchFamily="34" charset="0"/>
                        <a:buChar char="•"/>
                      </a:pPr>
                      <a:r>
                        <a:rPr lang="en-IN" sz="1400" b="0" i="0" kern="1200" dirty="0">
                          <a:solidFill>
                            <a:srgbClr val="000000"/>
                          </a:solidFill>
                          <a:effectLst/>
                          <a:latin typeface="+mn-lt"/>
                          <a:ea typeface="+mn-ea"/>
                          <a:cs typeface="+mn-cs"/>
                        </a:rPr>
                        <a:t>Cisco DNA Center</a:t>
                      </a:r>
                    </a:p>
                    <a:p>
                      <a:pPr marL="285750" indent="-285750">
                        <a:buFont typeface="Arial" panose="020B0604020202020204" pitchFamily="34" charset="0"/>
                        <a:buChar char="•"/>
                      </a:pPr>
                      <a:r>
                        <a:rPr lang="en-IN" sz="1400" b="0" i="0" kern="1200" dirty="0">
                          <a:solidFill>
                            <a:srgbClr val="000000"/>
                          </a:solidFill>
                          <a:effectLst/>
                          <a:latin typeface="+mn-lt"/>
                          <a:ea typeface="+mn-ea"/>
                          <a:cs typeface="+mn-cs"/>
                        </a:rPr>
                        <a:t> Role-Based Access Control (RBAC)</a:t>
                      </a:r>
                    </a:p>
                    <a:p>
                      <a:pPr marL="285750" indent="-285750">
                        <a:buFont typeface="Arial" panose="020B0604020202020204" pitchFamily="34" charset="0"/>
                        <a:buChar char="•"/>
                      </a:pPr>
                      <a:r>
                        <a:rPr lang="en-IN" sz="1400" b="0" i="0" kern="1200" dirty="0">
                          <a:solidFill>
                            <a:srgbClr val="000000"/>
                          </a:solidFill>
                          <a:effectLst/>
                          <a:latin typeface="+mn-lt"/>
                          <a:ea typeface="+mn-ea"/>
                          <a:cs typeface="+mn-cs"/>
                        </a:rPr>
                        <a:t>Cisco Enterprise NFV Infrastructure Software (NFVIS)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b="0" i="0" kern="1200" dirty="0">
                          <a:solidFill>
                            <a:srgbClr val="000000"/>
                          </a:solidFill>
                          <a:effectLst/>
                          <a:latin typeface="+mn-lt"/>
                          <a:ea typeface="+mn-ea"/>
                          <a:cs typeface="+mn-cs"/>
                        </a:rPr>
                        <a:t>Cisco Application Centric Infrastructure (ACI)</a:t>
                      </a:r>
                      <a:endParaRPr lang="en-US" sz="1400" b="0" i="0" kern="1200" dirty="0">
                        <a:solidFill>
                          <a:srgbClr val="000000"/>
                        </a:solidFill>
                        <a:effectLst/>
                        <a:latin typeface="+mn-lt"/>
                        <a:ea typeface="+mn-ea"/>
                        <a:cs typeface="+mn-cs"/>
                      </a:endParaRP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b="0" i="0" kern="1200" dirty="0">
                          <a:solidFill>
                            <a:srgbClr val="000000"/>
                          </a:solidFill>
                          <a:effectLst/>
                          <a:latin typeface="+mn-lt"/>
                          <a:ea typeface="+mn-ea"/>
                          <a:cs typeface="+mn-cs"/>
                        </a:rPr>
                        <a:t>Application Policy Infrastructure Controller (APIC)</a:t>
                      </a:r>
                    </a:p>
                    <a:p>
                      <a:pPr marL="285750" indent="-285750">
                        <a:buFont typeface="Arial" panose="020B0604020202020204" pitchFamily="34" charset="0"/>
                        <a:buChar char="•"/>
                      </a:pPr>
                      <a:r>
                        <a:rPr lang="en-US" sz="1400" b="0" i="0" kern="1200" dirty="0">
                          <a:solidFill>
                            <a:srgbClr val="000000"/>
                          </a:solidFill>
                          <a:effectLst/>
                          <a:latin typeface="+mn-lt"/>
                          <a:ea typeface="+mn-ea"/>
                          <a:cs typeface="+mn-cs"/>
                        </a:rPr>
                        <a:t>Cisco Software-Defined - Wide Area Networking (SD-WAN) </a:t>
                      </a:r>
                    </a:p>
                    <a:p>
                      <a:pPr marL="285750" indent="-285750">
                        <a:buFont typeface="Arial" panose="020B0604020202020204" pitchFamily="34" charset="0"/>
                        <a:buChar char="•"/>
                      </a:pPr>
                      <a:r>
                        <a:rPr lang="en-GB" sz="1400" b="0" dirty="0">
                          <a:solidFill>
                            <a:srgbClr val="000000"/>
                          </a:solidFill>
                        </a:rPr>
                        <a:t>vManage</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dirty="0">
                          <a:solidFill>
                            <a:srgbClr val="000000"/>
                          </a:solidFill>
                        </a:rPr>
                        <a:t>Unified Computing System (UCS)</a:t>
                      </a:r>
                    </a:p>
                    <a:p>
                      <a:pPr marL="285750" indent="-285750">
                        <a:spcBef>
                          <a:spcPts val="200"/>
                        </a:spcBef>
                        <a:spcAft>
                          <a:spcPts val="200"/>
                        </a:spcAft>
                        <a:buFont typeface="Arial" panose="020B0604020202020204" pitchFamily="34" charset="0"/>
                        <a:buChar char="•"/>
                      </a:pPr>
                      <a:r>
                        <a:rPr lang="en-GB" sz="1400" b="0" dirty="0">
                          <a:solidFill>
                            <a:srgbClr val="000000"/>
                          </a:solidFill>
                        </a:rPr>
                        <a:t>Virtual IP address (VIP)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dirty="0">
                          <a:solidFill>
                            <a:srgbClr val="000000"/>
                          </a:solidFill>
                        </a:rPr>
                        <a:t>APIC REST Python adapter (ARYA)</a:t>
                      </a:r>
                      <a:endParaRPr lang="en-US" sz="1400" b="0" dirty="0">
                        <a:solidFill>
                          <a:srgbClr val="000000"/>
                        </a:solidFill>
                      </a:endParaRP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Bluetooth Low Energy (BLE)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MQTT-based protocols</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dirty="0">
                          <a:solidFill>
                            <a:srgbClr val="000000"/>
                          </a:solidFill>
                        </a:rPr>
                        <a:t>Open Shortest Path First (OSPF)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dirty="0">
                          <a:solidFill>
                            <a:srgbClr val="000000"/>
                          </a:solidFill>
                        </a:rPr>
                        <a:t>Configuration Database (CDB)</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FASTMAP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rPr>
                        <a:t>Management Agent API</a:t>
                      </a:r>
                      <a:r>
                        <a:rPr lang="en-US" b="0" baseline="0" dirty="0">
                          <a:solidFill>
                            <a:srgbClr val="000000"/>
                          </a:solidFill>
                        </a:rPr>
                        <a:t> (</a:t>
                      </a:r>
                      <a:r>
                        <a:rPr lang="en-US" b="0" dirty="0">
                          <a:solidFill>
                            <a:srgbClr val="000000"/>
                          </a:solidFill>
                        </a:rPr>
                        <a:t>MAAPI) </a:t>
                      </a: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b="0" i="0" kern="1200" dirty="0">
                          <a:solidFill>
                            <a:srgbClr val="000000"/>
                          </a:solidFill>
                          <a:effectLst/>
                          <a:latin typeface="+mn-lt"/>
                          <a:ea typeface="+mn-ea"/>
                          <a:cs typeface="+mn-cs"/>
                        </a:rPr>
                        <a:t>Cisco Network Services Orchestrator (NSO)</a:t>
                      </a:r>
                      <a:endParaRPr lang="en-US" sz="1400" b="0" i="0" kern="1200" dirty="0">
                        <a:solidFill>
                          <a:srgbClr val="000000"/>
                        </a:solidFill>
                        <a:effectLst/>
                        <a:latin typeface="+mn-lt"/>
                        <a:ea typeface="+mn-ea"/>
                        <a:cs typeface="+mn-cs"/>
                      </a:endParaRPr>
                    </a:p>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000000"/>
                          </a:solidFill>
                          <a:effectLst/>
                          <a:latin typeface="+mn-lt"/>
                          <a:ea typeface="+mn-ea"/>
                          <a:cs typeface="+mn-cs"/>
                        </a:rPr>
                        <a:t>ACID (Atomic, Consistent DB, Isolated, and Durable) </a:t>
                      </a:r>
                    </a:p>
                    <a:p>
                      <a:pPr marL="285750" indent="-285750">
                        <a:spcBef>
                          <a:spcPts val="200"/>
                        </a:spcBef>
                        <a:spcAft>
                          <a:spcPts val="200"/>
                        </a:spcAft>
                        <a:buFont typeface="Arial" panose="020B0604020202020204" pitchFamily="34" charset="0"/>
                        <a:buChar char="•"/>
                      </a:pPr>
                      <a:r>
                        <a:rPr lang="en-US" sz="1400" b="0" dirty="0">
                          <a:solidFill>
                            <a:srgbClr val="000000"/>
                          </a:solidFill>
                          <a:latin typeface="+mn-lt"/>
                        </a:rPr>
                        <a:t>Cisco UCS Central (UCSC) </a:t>
                      </a:r>
                    </a:p>
                    <a:p>
                      <a:pPr marL="285750" marR="0" indent="-285750"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dirty="0">
                          <a:solidFill>
                            <a:srgbClr val="000000"/>
                          </a:solidFill>
                          <a:latin typeface="+mn-lt"/>
                        </a:rPr>
                        <a:t>Cisco UCS Manager (UCSM)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00795013"/>
                  </a:ext>
                </a:extLst>
              </a:tr>
            </a:tbl>
          </a:graphicData>
        </a:graphic>
      </p:graphicFrame>
    </p:spTree>
    <p:extLst>
      <p:ext uri="{BB962C8B-B14F-4D97-AF65-F5344CB8AC3E}">
        <p14:creationId xmlns:p14="http://schemas.microsoft.com/office/powerpoint/2010/main" val="1233081424"/>
      </p:ext>
    </p:extLst>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Title 2"/>
          <p:cNvSpPr>
            <a:spLocks noGrp="1" noChangeArrowheads="1"/>
          </p:cNvSpPr>
          <p:nvPr>
            <p:ph type="title"/>
          </p:nvPr>
        </p:nvSpPr>
        <p:spPr/>
        <p:txBody>
          <a:bodyPr/>
          <a:lstStyle/>
          <a:p>
            <a:pPr eaLnBrk="1" hangingPunct="1"/>
            <a:r>
              <a:rPr lang="en-US" sz="1400" dirty="0">
                <a:latin typeface="Arial" charset="0"/>
              </a:rPr>
              <a:t>Module 8</a:t>
            </a:r>
            <a:r>
              <a:rPr lang="en-US" dirty="0">
                <a:latin typeface="Arial" charset="0"/>
              </a:rPr>
              <a:t/>
            </a:r>
            <a:br>
              <a:rPr lang="en-US" dirty="0">
                <a:latin typeface="Arial" charset="0"/>
              </a:rPr>
            </a:br>
            <a:r>
              <a:rPr lang="en-US" dirty="0">
                <a:latin typeface="Arial" charset="0"/>
              </a:rPr>
              <a:t>New Terms and Commands (Contd.)</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118967608"/>
              </p:ext>
            </p:extLst>
          </p:nvPr>
        </p:nvGraphicFramePr>
        <p:xfrm>
          <a:off x="144463" y="798513"/>
          <a:ext cx="8853486" cy="3769360"/>
        </p:xfrm>
        <a:graphic>
          <a:graphicData uri="http://schemas.openxmlformats.org/drawingml/2006/table">
            <a:tbl>
              <a:tblPr firstRow="1" bandRow="1">
                <a:tableStyleId>{F5AB1C69-6EDB-4FF4-983F-18BD219EF322}</a:tableStyleId>
              </a:tblPr>
              <a:tblGrid>
                <a:gridCol w="2951162">
                  <a:extLst>
                    <a:ext uri="{9D8B030D-6E8A-4147-A177-3AD203B41FA5}">
                      <a16:colId xmlns="" xmlns:a16="http://schemas.microsoft.com/office/drawing/2014/main" val="2731093094"/>
                    </a:ext>
                  </a:extLst>
                </a:gridCol>
                <a:gridCol w="3145687">
                  <a:extLst>
                    <a:ext uri="{9D8B030D-6E8A-4147-A177-3AD203B41FA5}">
                      <a16:colId xmlns="" xmlns:a16="http://schemas.microsoft.com/office/drawing/2014/main" val="2353496225"/>
                    </a:ext>
                  </a:extLst>
                </a:gridCol>
                <a:gridCol w="2756637">
                  <a:extLst>
                    <a:ext uri="{9D8B030D-6E8A-4147-A177-3AD203B41FA5}">
                      <a16:colId xmlns="" xmlns:a16="http://schemas.microsoft.com/office/drawing/2014/main" val="281959122"/>
                    </a:ext>
                  </a:extLst>
                </a:gridCol>
              </a:tblGrid>
              <a:tr h="370840">
                <a:tc>
                  <a:txBody>
                    <a:bodyPr/>
                    <a:lstStyle/>
                    <a:p>
                      <a:pPr marL="180975" indent="-180975">
                        <a:spcBef>
                          <a:spcPts val="200"/>
                        </a:spcBef>
                        <a:spcAft>
                          <a:spcPts val="200"/>
                        </a:spcAft>
                        <a:buFont typeface="Arial" panose="020B0604020202020204" pitchFamily="34" charset="0"/>
                        <a:buChar char="•"/>
                      </a:pPr>
                      <a:r>
                        <a:rPr lang="en-GB" sz="1400" b="0" dirty="0">
                          <a:solidFill>
                            <a:srgbClr val="000000"/>
                          </a:solidFill>
                        </a:rPr>
                        <a:t>Software as a Service (SaaS) </a:t>
                      </a:r>
                    </a:p>
                    <a:p>
                      <a:pPr marL="180975" indent="-180975">
                        <a:spcBef>
                          <a:spcPts val="200"/>
                        </a:spcBef>
                        <a:spcAft>
                          <a:spcPts val="200"/>
                        </a:spcAft>
                        <a:buFont typeface="Arial" panose="020B0604020202020204" pitchFamily="34" charset="0"/>
                        <a:buChar char="•"/>
                      </a:pPr>
                      <a:r>
                        <a:rPr lang="en-US" sz="1400" b="0" dirty="0">
                          <a:solidFill>
                            <a:srgbClr val="000000"/>
                          </a:solidFill>
                        </a:rPr>
                        <a:t>Cisco Unified Communications Manager (Unified CM)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JavaScript Object Notation (JSON) </a:t>
                      </a:r>
                    </a:p>
                    <a:p>
                      <a:pPr marL="180975" indent="-180975">
                        <a:buFont typeface="Arial" panose="020B0604020202020204" pitchFamily="34" charset="0"/>
                        <a:buChar char="•"/>
                      </a:pPr>
                      <a:r>
                        <a:rPr lang="en-US" sz="1400" b="0" dirty="0">
                          <a:solidFill>
                            <a:srgbClr val="000000"/>
                          </a:solidFill>
                        </a:rPr>
                        <a:t>Platform Administrative Web Services (PAWS)</a:t>
                      </a:r>
                    </a:p>
                    <a:p>
                      <a:pPr marL="180975" indent="-180975">
                        <a:buFont typeface="Arial" panose="020B0604020202020204" pitchFamily="34" charset="0"/>
                        <a:buChar char="•"/>
                      </a:pPr>
                      <a:r>
                        <a:rPr lang="en-US" sz="1400" b="0" dirty="0">
                          <a:solidFill>
                            <a:srgbClr val="000000"/>
                          </a:solidFill>
                        </a:rPr>
                        <a:t>Java Telephony API (JTAPI) </a:t>
                      </a:r>
                    </a:p>
                    <a:p>
                      <a:pPr marL="180975" indent="-180975">
                        <a:buFont typeface="Arial" panose="020B0604020202020204" pitchFamily="34" charset="0"/>
                        <a:buChar char="•"/>
                      </a:pPr>
                      <a:r>
                        <a:rPr lang="en-US" sz="1400" b="0" dirty="0">
                          <a:solidFill>
                            <a:srgbClr val="000000"/>
                          </a:solidFill>
                        </a:rPr>
                        <a:t> Telephony API (TAPI) </a:t>
                      </a:r>
                    </a:p>
                    <a:p>
                      <a:pPr marL="180975" indent="-180975">
                        <a:buFont typeface="Arial" panose="020B0604020202020204" pitchFamily="34" charset="0"/>
                        <a:buChar char="•"/>
                      </a:pPr>
                      <a:r>
                        <a:rPr lang="en-US" sz="1400" b="0" dirty="0">
                          <a:solidFill>
                            <a:srgbClr val="000000"/>
                          </a:solidFill>
                        </a:rPr>
                        <a:t>Client Matter Codes (CMC)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Cisco Unity Connection (CUC)</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Finesse</a:t>
                      </a:r>
                    </a:p>
                    <a:p>
                      <a:pPr marL="180975" indent="-180975">
                        <a:buFont typeface="Arial" panose="020B0604020202020204" pitchFamily="34" charset="0"/>
                        <a:buChar char="•"/>
                      </a:pPr>
                      <a:r>
                        <a:rPr lang="en-GB" sz="1400" b="0" dirty="0">
                          <a:solidFill>
                            <a:srgbClr val="000000"/>
                          </a:solidFill>
                        </a:rPr>
                        <a:t>Administrative XML Layer (AXL) </a:t>
                      </a:r>
                    </a:p>
                    <a:p>
                      <a:pPr marL="173038" marR="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rgbClr val="000000"/>
                          </a:solidFill>
                        </a:rPr>
                        <a:t>CloupiaScript</a:t>
                      </a:r>
                    </a:p>
                    <a:p>
                      <a:pPr marL="173038" indent="-173038">
                        <a:spcBef>
                          <a:spcPts val="200"/>
                        </a:spcBef>
                        <a:spcAft>
                          <a:spcPts val="200"/>
                        </a:spcAft>
                        <a:buFont typeface="Arial" panose="020B0604020202020204" pitchFamily="34" charset="0"/>
                        <a:buChar char="•"/>
                      </a:pPr>
                      <a:r>
                        <a:rPr lang="en-GB" sz="1400" b="0" dirty="0">
                          <a:solidFill>
                            <a:srgbClr val="000000"/>
                          </a:solidFill>
                        </a:rPr>
                        <a:t>Cisco </a:t>
                      </a:r>
                      <a:r>
                        <a:rPr lang="en-GB" sz="1400" b="0" dirty="0" err="1">
                          <a:solidFill>
                            <a:srgbClr val="000000"/>
                          </a:solidFill>
                        </a:rPr>
                        <a:t>Intersight</a:t>
                      </a:r>
                      <a:endParaRPr lang="en-GB" sz="14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Web Services Description Language (WSDL) </a:t>
                      </a:r>
                      <a:endParaRPr lang="en-GB" sz="1400" b="0" dirty="0">
                        <a:solidFill>
                          <a:srgbClr val="000000"/>
                        </a:solidFill>
                      </a:endParaRPr>
                    </a:p>
                    <a:p>
                      <a:pPr marL="180975" indent="-180975">
                        <a:buFont typeface="Arial" panose="020B0604020202020204" pitchFamily="34" charset="0"/>
                        <a:buChar char="•"/>
                      </a:pPr>
                      <a:r>
                        <a:rPr lang="en-GB" sz="1400" b="0" dirty="0">
                          <a:solidFill>
                            <a:srgbClr val="000000"/>
                          </a:solidFill>
                        </a:rPr>
                        <a:t>User Data Services (UDS)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rPr>
                        <a:t>Contact Center Enterprise (CCE)</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rPr>
                        <a:t>Unified Contact Center Enterprise (UCCE)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rPr>
                        <a:t>Packaged Contact Center Enterprise (PCCE)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rPr>
                        <a:t>Automatic Call Distributor (ACD)</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dirty="0" err="1">
                          <a:solidFill>
                            <a:srgbClr val="000000"/>
                          </a:solidFill>
                        </a:rPr>
                        <a:t>Webex</a:t>
                      </a:r>
                      <a:r>
                        <a:rPr lang="en-IN" b="0" dirty="0">
                          <a:solidFill>
                            <a:srgbClr val="000000"/>
                          </a:solidFill>
                        </a:rPr>
                        <a:t> Teams</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Cisco Touch 10</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err="1">
                          <a:solidFill>
                            <a:srgbClr val="000000"/>
                          </a:solidFill>
                        </a:rPr>
                        <a:t>Halfwake</a:t>
                      </a:r>
                      <a:r>
                        <a:rPr lang="en-US" sz="1400" b="0" dirty="0">
                          <a:solidFill>
                            <a:srgbClr val="000000"/>
                          </a:solidFill>
                        </a:rPr>
                        <a:t> state</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Awake state</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000000"/>
                          </a:solidFill>
                          <a:effectLst/>
                          <a:latin typeface="+mn-lt"/>
                          <a:ea typeface="+mn-ea"/>
                          <a:cs typeface="+mn-cs"/>
                        </a:rPr>
                        <a:t>Cisco Advanced Malware Protection (AMP)</a:t>
                      </a:r>
                    </a:p>
                    <a:p>
                      <a:pPr marL="173038" indent="-173038">
                        <a:spcBef>
                          <a:spcPts val="200"/>
                        </a:spcBef>
                        <a:spcAft>
                          <a:spcPts val="200"/>
                        </a:spcAft>
                        <a:buFont typeface="Arial" panose="020B0604020202020204" pitchFamily="34" charset="0"/>
                        <a:buChar char="•"/>
                      </a:pPr>
                      <a:r>
                        <a:rPr lang="en-IN" sz="1400" b="0" dirty="0">
                          <a:solidFill>
                            <a:srgbClr val="000000"/>
                          </a:solidFill>
                        </a:rPr>
                        <a:t>Cisco UCS Director </a:t>
                      </a:r>
                    </a:p>
                    <a:p>
                      <a:endParaRPr lang="en-IN" sz="1400" b="0" i="0" kern="1200" dirty="0">
                        <a:solidFill>
                          <a:srgbClr val="00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000000"/>
                          </a:solidFill>
                          <a:effectLst/>
                          <a:latin typeface="+mn-lt"/>
                          <a:ea typeface="+mn-ea"/>
                          <a:cs typeface="+mn-cs"/>
                        </a:rPr>
                        <a:t>Cisco Firepower Management Center (FMC) </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000000"/>
                          </a:solidFill>
                          <a:effectLst/>
                          <a:latin typeface="+mn-lt"/>
                          <a:ea typeface="+mn-ea"/>
                          <a:cs typeface="+mn-cs"/>
                        </a:rPr>
                        <a:t> Firepower Threat Defense (FTD)</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rgbClr val="000000"/>
                          </a:solidFill>
                          <a:effectLst/>
                          <a:latin typeface="+mn-lt"/>
                          <a:ea typeface="+mn-ea"/>
                          <a:cs typeface="+mn-cs"/>
                        </a:rPr>
                        <a:t>Cisco Identity Services Engine (ISE)</a:t>
                      </a:r>
                    </a:p>
                    <a:p>
                      <a:pPr marL="180975" indent="-180975">
                        <a:buFont typeface="Arial" panose="020B0604020202020204" pitchFamily="34" charset="0"/>
                        <a:buChar char="•"/>
                      </a:pPr>
                      <a:r>
                        <a:rPr lang="en-US" sz="1400" b="0" i="0" kern="1200" dirty="0">
                          <a:solidFill>
                            <a:srgbClr val="000000"/>
                          </a:solidFill>
                          <a:effectLst/>
                          <a:latin typeface="+mn-lt"/>
                          <a:ea typeface="+mn-ea"/>
                          <a:cs typeface="+mn-cs"/>
                        </a:rPr>
                        <a:t>Cisco Threat Grid</a:t>
                      </a:r>
                    </a:p>
                    <a:p>
                      <a:pPr marL="180975" indent="-180975">
                        <a:buFont typeface="Arial" panose="020B0604020202020204" pitchFamily="34" charset="0"/>
                        <a:buChar char="•"/>
                      </a:pPr>
                      <a:r>
                        <a:rPr lang="en-US" sz="1400" b="0" i="0" kern="1200" dirty="0">
                          <a:solidFill>
                            <a:srgbClr val="000000"/>
                          </a:solidFill>
                          <a:effectLst/>
                          <a:latin typeface="+mn-lt"/>
                          <a:ea typeface="+mn-ea"/>
                          <a:cs typeface="+mn-cs"/>
                        </a:rPr>
                        <a:t>Cisco Umbrella</a:t>
                      </a:r>
                    </a:p>
                    <a:p>
                      <a:pPr marL="180975" marR="0" indent="-1809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Management Information Model (MIM)</a:t>
                      </a:r>
                    </a:p>
                    <a:p>
                      <a:pPr marL="173038" indent="-173038">
                        <a:spcBef>
                          <a:spcPts val="200"/>
                        </a:spcBef>
                        <a:spcAft>
                          <a:spcPts val="200"/>
                        </a:spcAft>
                        <a:buFont typeface="Arial" panose="020B0604020202020204" pitchFamily="34" charset="0"/>
                        <a:buChar char="•"/>
                      </a:pPr>
                      <a:r>
                        <a:rPr lang="en-US" sz="1400" b="0" dirty="0" err="1">
                          <a:solidFill>
                            <a:srgbClr val="000000"/>
                          </a:solidFill>
                        </a:rPr>
                        <a:t>fabricVlan</a:t>
                      </a:r>
                      <a:endParaRPr lang="en-US" sz="1400" b="0" dirty="0">
                        <a:solidFill>
                          <a:srgbClr val="000000"/>
                        </a:solidFill>
                      </a:endParaRPr>
                    </a:p>
                    <a:p>
                      <a:pPr marL="173038" indent="-173038">
                        <a:spcBef>
                          <a:spcPts val="200"/>
                        </a:spcBef>
                        <a:spcAft>
                          <a:spcPts val="200"/>
                        </a:spcAft>
                        <a:buFont typeface="Arial" panose="020B0604020202020204" pitchFamily="34" charset="0"/>
                        <a:buChar char="•"/>
                      </a:pPr>
                      <a:r>
                        <a:rPr lang="en-GB" sz="1400" b="0" dirty="0">
                          <a:solidFill>
                            <a:srgbClr val="000000"/>
                          </a:solidFill>
                        </a:rPr>
                        <a:t>Finite State Machine processes (FSMs)</a:t>
                      </a:r>
                    </a:p>
                    <a:p>
                      <a:pPr marL="173038" indent="-173038">
                        <a:spcBef>
                          <a:spcPts val="200"/>
                        </a:spcBef>
                        <a:spcAft>
                          <a:spcPts val="200"/>
                        </a:spcAft>
                        <a:buFont typeface="Arial" panose="020B0604020202020204" pitchFamily="34" charset="0"/>
                        <a:buChar char="•"/>
                      </a:pPr>
                      <a:r>
                        <a:rPr lang="en-GB" sz="1400" b="0" dirty="0">
                          <a:solidFill>
                            <a:srgbClr val="000000"/>
                          </a:solidFill>
                        </a:rPr>
                        <a:t>UCS </a:t>
                      </a:r>
                      <a:r>
                        <a:rPr lang="en-GB" sz="1400" b="0" dirty="0" err="1">
                          <a:solidFill>
                            <a:srgbClr val="000000"/>
                          </a:solidFill>
                        </a:rPr>
                        <a:t>PowerTool</a:t>
                      </a:r>
                      <a:r>
                        <a:rPr lang="en-GB" sz="1400" b="0" dirty="0">
                          <a:solidFill>
                            <a:srgbClr val="000000"/>
                          </a:solidFill>
                        </a:rPr>
                        <a:t> </a:t>
                      </a:r>
                    </a:p>
                    <a:p>
                      <a:pPr marL="173038" indent="-173038">
                        <a:spcBef>
                          <a:spcPts val="200"/>
                        </a:spcBef>
                        <a:spcAft>
                          <a:spcPts val="200"/>
                        </a:spcAft>
                        <a:buFont typeface="Arial" panose="020B0604020202020204" pitchFamily="34" charset="0"/>
                        <a:buChar char="•"/>
                      </a:pPr>
                      <a:r>
                        <a:rPr lang="en-GB" sz="1400" b="0" dirty="0">
                          <a:solidFill>
                            <a:srgbClr val="000000"/>
                          </a:solidFill>
                        </a:rPr>
                        <a:t>PowerShell Cmdlets </a:t>
                      </a:r>
                    </a:p>
                    <a:p>
                      <a:pPr marL="173038" marR="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dirty="0">
                          <a:solidFill>
                            <a:srgbClr val="000000"/>
                          </a:solidFill>
                        </a:rPr>
                        <a:t>Logical Unit Numbers (LUNs)</a:t>
                      </a:r>
                      <a:endParaRPr lang="en-US" sz="1400" b="0" i="0" kern="1200" dirty="0">
                        <a:solidFill>
                          <a:srgbClr val="00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00795013"/>
                  </a:ext>
                </a:extLst>
              </a:tr>
            </a:tbl>
          </a:graphicData>
        </a:graphic>
      </p:graphicFrame>
    </p:spTree>
    <p:extLst>
      <p:ext uri="{BB962C8B-B14F-4D97-AF65-F5344CB8AC3E}">
        <p14:creationId xmlns:p14="http://schemas.microsoft.com/office/powerpoint/2010/main" val="2267609832"/>
      </p:ext>
    </p:extLst>
  </p:cSld>
  <p:clrMapOvr>
    <a:masterClrMapping/>
  </p:clrMapOvr>
  <p:transition spd="slow">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4161742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5738"/>
            <a:r>
              <a:rPr lang="en-US" altLang="en-US" sz="1600" dirty="0"/>
              <a:t>Cisco SDKs</a:t>
            </a:r>
            <a:br>
              <a:rPr lang="en-US" altLang="en-US" sz="1600" dirty="0"/>
            </a:br>
            <a:r>
              <a:rPr lang="en-US" altLang="en-US" dirty="0"/>
              <a:t>What is an SDK?</a:t>
            </a:r>
          </a:p>
        </p:txBody>
      </p:sp>
      <p:sp>
        <p:nvSpPr>
          <p:cNvPr id="8195" name="Content Placeholder 1"/>
          <p:cNvSpPr>
            <a:spLocks noGrp="1" noChangeArrowheads="1"/>
          </p:cNvSpPr>
          <p:nvPr>
            <p:ph idx="1"/>
          </p:nvPr>
        </p:nvSpPr>
        <p:spPr>
          <a:xfrm>
            <a:off x="334975" y="764452"/>
            <a:ext cx="8854290" cy="1925586"/>
          </a:xfrm>
        </p:spPr>
        <p:txBody>
          <a:bodyPr/>
          <a:lstStyle/>
          <a:p>
            <a:pPr>
              <a:spcBef>
                <a:spcPts val="400"/>
              </a:spcBef>
              <a:spcAft>
                <a:spcPts val="400"/>
              </a:spcAft>
              <a:buClrTx/>
              <a:buSzPct val="100000"/>
              <a:buFont typeface="Arial" panose="020B0604020202020204" pitchFamily="34" charset="0"/>
              <a:buChar char="•"/>
            </a:pPr>
            <a:r>
              <a:rPr lang="en-GB" sz="1600" dirty="0"/>
              <a:t>Software Development Kit</a:t>
            </a:r>
            <a:r>
              <a:rPr lang="en-GB" sz="1600" dirty="0">
                <a:solidFill>
                  <a:srgbClr val="FF0000"/>
                </a:solidFill>
              </a:rPr>
              <a:t> </a:t>
            </a:r>
            <a:r>
              <a:rPr lang="en-GB" sz="1600" dirty="0"/>
              <a:t>(SDK) contains a set of software development tools integrated for developing applications for a specific device or system.</a:t>
            </a:r>
          </a:p>
          <a:p>
            <a:pPr>
              <a:spcBef>
                <a:spcPts val="400"/>
              </a:spcBef>
              <a:spcAft>
                <a:spcPts val="400"/>
              </a:spcAft>
              <a:buClrTx/>
              <a:buSzPct val="100000"/>
              <a:buFont typeface="Arial" panose="020B0604020202020204" pitchFamily="34" charset="0"/>
              <a:buChar char="•"/>
            </a:pPr>
            <a:r>
              <a:rPr lang="en-US" sz="1600" dirty="0"/>
              <a:t>Most SDKs are a package, integrated with libraries, documents, code examples, and so on.</a:t>
            </a:r>
          </a:p>
          <a:p>
            <a:pPr>
              <a:spcBef>
                <a:spcPts val="400"/>
              </a:spcBef>
              <a:spcAft>
                <a:spcPts val="400"/>
              </a:spcAft>
              <a:buClrTx/>
              <a:buSzPct val="100000"/>
              <a:buFont typeface="Arial" panose="020B0604020202020204" pitchFamily="34" charset="0"/>
              <a:buChar char="•"/>
            </a:pPr>
            <a:r>
              <a:rPr lang="en-IN" sz="1600" dirty="0"/>
              <a:t>SDKs often help with pagination or rate limiting constraints on responses for a particular API. </a:t>
            </a:r>
            <a:endParaRPr lang="en-GB" sz="1600" dirty="0">
              <a:solidFill>
                <a:srgbClr val="FF0000"/>
              </a:solidFill>
            </a:endParaRPr>
          </a:p>
          <a:p>
            <a:pPr>
              <a:spcBef>
                <a:spcPts val="400"/>
              </a:spcBef>
              <a:spcAft>
                <a:spcPts val="400"/>
              </a:spcAft>
              <a:buNone/>
            </a:pPr>
            <a:r>
              <a:rPr lang="en-GB" sz="1600" b="1" dirty="0"/>
              <a:t>Cisco SDKs</a:t>
            </a:r>
            <a:endParaRPr lang="en-GB" sz="1600" dirty="0"/>
          </a:p>
          <a:p>
            <a:pPr>
              <a:spcBef>
                <a:spcPts val="400"/>
              </a:spcBef>
              <a:spcAft>
                <a:spcPts val="400"/>
              </a:spcAft>
              <a:buClrTx/>
              <a:buSzPct val="100000"/>
              <a:buFont typeface="Arial" panose="020B0604020202020204" pitchFamily="34" charset="0"/>
              <a:buChar char="•"/>
            </a:pPr>
            <a:r>
              <a:rPr lang="en-GB" sz="1600" dirty="0"/>
              <a:t>Cisco provides a wide range of SDKs on different Cisco platforms, such as:</a:t>
            </a:r>
          </a:p>
          <a:p>
            <a:pPr marL="357187" indent="0">
              <a:spcBef>
                <a:spcPts val="400"/>
              </a:spcBef>
              <a:spcAft>
                <a:spcPts val="400"/>
              </a:spcAft>
              <a:buNone/>
            </a:pPr>
            <a:endParaRPr lang="en-GB" sz="1600" dirty="0"/>
          </a:p>
          <a:p>
            <a:pPr marL="0" indent="0">
              <a:buNone/>
            </a:pPr>
            <a:endParaRPr lang="en-GB" sz="1600" dirty="0"/>
          </a:p>
          <a:p>
            <a:pPr marL="0" indent="0">
              <a:buNone/>
            </a:pPr>
            <a:endParaRPr lang="en-US" altLang="ja-JP" sz="1600" dirty="0"/>
          </a:p>
        </p:txBody>
      </p:sp>
      <p:sp>
        <p:nvSpPr>
          <p:cNvPr id="2" name="Content Placeholder 2">
            <a:extLst>
              <a:ext uri="{FF2B5EF4-FFF2-40B4-BE49-F238E27FC236}">
                <a16:creationId xmlns="" xmlns:a16="http://schemas.microsoft.com/office/drawing/2014/main" id="{F2A517B5-6D00-4E9E-A0DC-3E79237CE84E}"/>
              </a:ext>
            </a:extLst>
          </p:cNvPr>
          <p:cNvSpPr/>
          <p:nvPr/>
        </p:nvSpPr>
        <p:spPr>
          <a:xfrm>
            <a:off x="233916" y="2764612"/>
            <a:ext cx="8676167" cy="2067233"/>
          </a:xfrm>
          <a:prstGeom prst="rect">
            <a:avLst/>
          </a:prstGeom>
        </p:spPr>
        <p:txBody>
          <a:bodyPr wrap="square" numCol="2">
            <a:spAutoFit/>
          </a:bodyPr>
          <a:lstStyle/>
          <a:p>
            <a:pPr marL="542925" indent="-185738">
              <a:spcBef>
                <a:spcPts val="100"/>
              </a:spcBef>
              <a:spcAft>
                <a:spcPts val="100"/>
              </a:spcAft>
              <a:buFont typeface="Arial" pitchFamily="34" charset="0"/>
              <a:buChar char="•"/>
            </a:pPr>
            <a:r>
              <a:rPr lang="en-GB" sz="1600" dirty="0">
                <a:solidFill>
                  <a:srgbClr val="000000"/>
                </a:solidFill>
              </a:rPr>
              <a:t>Webex Teams Android SDK</a:t>
            </a:r>
          </a:p>
          <a:p>
            <a:pPr marL="542925" indent="-185738">
              <a:spcBef>
                <a:spcPts val="100"/>
              </a:spcBef>
              <a:spcAft>
                <a:spcPts val="100"/>
              </a:spcAft>
              <a:buFont typeface="Arial" pitchFamily="34" charset="0"/>
              <a:buChar char="•"/>
            </a:pPr>
            <a:r>
              <a:rPr lang="en-GB" sz="1600" dirty="0">
                <a:solidFill>
                  <a:srgbClr val="000000"/>
                </a:solidFill>
              </a:rPr>
              <a:t>Jabber Web SDK</a:t>
            </a:r>
          </a:p>
          <a:p>
            <a:pPr marL="542925" indent="-185738">
              <a:spcBef>
                <a:spcPts val="100"/>
              </a:spcBef>
              <a:spcAft>
                <a:spcPts val="100"/>
              </a:spcAft>
              <a:buFont typeface="Arial" pitchFamily="34" charset="0"/>
              <a:buChar char="•"/>
            </a:pPr>
            <a:r>
              <a:rPr lang="en-GB" sz="1600" dirty="0">
                <a:solidFill>
                  <a:srgbClr val="000000"/>
                </a:solidFill>
              </a:rPr>
              <a:t>Jabber Guest SDK for Web</a:t>
            </a:r>
          </a:p>
          <a:p>
            <a:pPr marL="539750" indent="-176213">
              <a:lnSpc>
                <a:spcPct val="110000"/>
              </a:lnSpc>
              <a:spcBef>
                <a:spcPts val="100"/>
              </a:spcBef>
              <a:spcAft>
                <a:spcPts val="100"/>
              </a:spcAft>
              <a:buFont typeface="Arial" pitchFamily="34" charset="0"/>
              <a:buChar char="•"/>
            </a:pPr>
            <a:r>
              <a:rPr lang="en-GB" sz="1600" dirty="0">
                <a:solidFill>
                  <a:srgbClr val="000000"/>
                </a:solidFill>
              </a:rPr>
              <a:t>Jabber Guest SDK for iOS</a:t>
            </a:r>
          </a:p>
          <a:p>
            <a:pPr marL="539750" indent="-176213">
              <a:lnSpc>
                <a:spcPct val="110000"/>
              </a:lnSpc>
              <a:spcBef>
                <a:spcPts val="100"/>
              </a:spcBef>
              <a:spcAft>
                <a:spcPts val="100"/>
              </a:spcAft>
              <a:buFont typeface="Arial" pitchFamily="34" charset="0"/>
              <a:buChar char="•"/>
            </a:pPr>
            <a:r>
              <a:rPr lang="en-GB" sz="1600" dirty="0">
                <a:solidFill>
                  <a:srgbClr val="000000"/>
                </a:solidFill>
              </a:rPr>
              <a:t>Jabber Guest SDK for Android</a:t>
            </a:r>
          </a:p>
          <a:p>
            <a:pPr marL="539750" indent="-176213">
              <a:lnSpc>
                <a:spcPct val="110000"/>
              </a:lnSpc>
              <a:spcBef>
                <a:spcPts val="100"/>
              </a:spcBef>
              <a:spcAft>
                <a:spcPts val="100"/>
              </a:spcAft>
              <a:buFont typeface="Arial" pitchFamily="34" charset="0"/>
              <a:buChar char="•"/>
            </a:pPr>
            <a:r>
              <a:rPr lang="en-GB" sz="1600" dirty="0">
                <a:solidFill>
                  <a:srgbClr val="000000"/>
                </a:solidFill>
              </a:rPr>
              <a:t>Cisco DNA Center Multivendor SDK</a:t>
            </a:r>
          </a:p>
          <a:p>
            <a:pPr marL="539750" indent="-176213">
              <a:lnSpc>
                <a:spcPct val="110000"/>
              </a:lnSpc>
              <a:spcBef>
                <a:spcPts val="100"/>
              </a:spcBef>
              <a:spcAft>
                <a:spcPts val="100"/>
              </a:spcAft>
              <a:buFont typeface="Arial" pitchFamily="34" charset="0"/>
              <a:buChar char="•"/>
            </a:pPr>
            <a:endParaRPr lang="en-GB" sz="1600" dirty="0">
              <a:solidFill>
                <a:srgbClr val="000000"/>
              </a:solidFill>
            </a:endParaRPr>
          </a:p>
          <a:p>
            <a:pPr marL="539750" indent="-176213">
              <a:lnSpc>
                <a:spcPct val="110000"/>
              </a:lnSpc>
              <a:spcBef>
                <a:spcPts val="100"/>
              </a:spcBef>
              <a:spcAft>
                <a:spcPts val="100"/>
              </a:spcAft>
              <a:buFont typeface="Arial" pitchFamily="34" charset="0"/>
              <a:buChar char="•"/>
            </a:pPr>
            <a:r>
              <a:rPr lang="en-GB" sz="1600" dirty="0">
                <a:solidFill>
                  <a:srgbClr val="000000"/>
                </a:solidFill>
              </a:rPr>
              <a:t>UCS Python SDK</a:t>
            </a:r>
          </a:p>
          <a:p>
            <a:pPr marL="539750" indent="-176213">
              <a:lnSpc>
                <a:spcPct val="110000"/>
              </a:lnSpc>
              <a:spcBef>
                <a:spcPts val="100"/>
              </a:spcBef>
              <a:spcAft>
                <a:spcPts val="100"/>
              </a:spcAft>
              <a:buFont typeface="Arial" pitchFamily="34" charset="0"/>
              <a:buChar char="•"/>
            </a:pPr>
            <a:r>
              <a:rPr lang="en-GB" sz="1600" dirty="0">
                <a:solidFill>
                  <a:srgbClr val="000000"/>
                </a:solidFill>
              </a:rPr>
              <a:t>Cisco APIC Python SDK (Cobra SDK)</a:t>
            </a:r>
          </a:p>
          <a:p>
            <a:pPr marL="539750" indent="-176213">
              <a:lnSpc>
                <a:spcPct val="110000"/>
              </a:lnSpc>
              <a:spcBef>
                <a:spcPts val="100"/>
              </a:spcBef>
              <a:spcAft>
                <a:spcPts val="100"/>
              </a:spcAft>
              <a:buFont typeface="Arial" pitchFamily="34" charset="0"/>
              <a:buChar char="•"/>
            </a:pPr>
            <a:r>
              <a:rPr lang="en-GB" sz="1600" dirty="0">
                <a:solidFill>
                  <a:srgbClr val="000000"/>
                </a:solidFill>
              </a:rPr>
              <a:t>Cisco IMC Python SDK</a:t>
            </a:r>
          </a:p>
          <a:p>
            <a:pPr marL="539750" indent="-176213">
              <a:lnSpc>
                <a:spcPct val="110000"/>
              </a:lnSpc>
              <a:spcBef>
                <a:spcPts val="100"/>
              </a:spcBef>
              <a:spcAft>
                <a:spcPts val="100"/>
              </a:spcAft>
              <a:buFont typeface="Arial" pitchFamily="34" charset="0"/>
              <a:buChar char="•"/>
            </a:pPr>
            <a:r>
              <a:rPr lang="en-GB" sz="1600" dirty="0">
                <a:solidFill>
                  <a:srgbClr val="000000"/>
                </a:solidFill>
              </a:rPr>
              <a:t>Cisco Instant Connect SDK</a:t>
            </a:r>
          </a:p>
          <a:p>
            <a:pPr marL="539750" indent="-176213">
              <a:lnSpc>
                <a:spcPct val="110000"/>
              </a:lnSpc>
              <a:spcBef>
                <a:spcPts val="100"/>
              </a:spcBef>
              <a:spcAft>
                <a:spcPts val="100"/>
              </a:spcAft>
              <a:buFont typeface="Arial" pitchFamily="34" charset="0"/>
              <a:buChar char="•"/>
            </a:pPr>
            <a:r>
              <a:rPr lang="en-GB" sz="1600" dirty="0">
                <a:solidFill>
                  <a:srgbClr val="000000"/>
                </a:solidFill>
              </a:rPr>
              <a:t>Webex Teams Python SDK</a:t>
            </a:r>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801" y="1626902"/>
            <a:ext cx="7598042" cy="1934029"/>
          </a:xfrm>
        </p:spPr>
        <p:txBody>
          <a:bodyPr/>
          <a:lstStyle/>
          <a:p>
            <a:r>
              <a:rPr lang="en-US" dirty="0">
                <a:solidFill>
                  <a:schemeClr val="accent5">
                    <a:lumMod val="40000"/>
                    <a:lumOff val="60000"/>
                  </a:schemeClr>
                </a:solidFill>
              </a:rPr>
              <a:t>8.3  </a:t>
            </a:r>
            <a:r>
              <a:rPr dirty="0">
                <a:solidFill>
                  <a:schemeClr val="accent5">
                    <a:lumMod val="40000"/>
                    <a:lumOff val="60000"/>
                  </a:schemeClr>
                </a:solidFill>
              </a:rPr>
              <a:t>Understanding Network Programmability and Device Models</a:t>
            </a:r>
          </a:p>
        </p:txBody>
      </p:sp>
    </p:spTree>
    <p:custDataLst>
      <p:tags r:id="rId1"/>
    </p:custDataLst>
    <p:extLst>
      <p:ext uri="{BB962C8B-B14F-4D97-AF65-F5344CB8AC3E}">
        <p14:creationId xmlns:p14="http://schemas.microsoft.com/office/powerpoint/2010/main" val="349870842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2" y="41393"/>
            <a:ext cx="5812323" cy="757551"/>
          </a:xfrm>
        </p:spPr>
        <p:txBody>
          <a:bodyPr/>
          <a:lstStyle/>
          <a:p>
            <a:pPr marL="180975"/>
            <a:r>
              <a:rPr lang="en-GB" altLang="en-US" sz="1600" dirty="0"/>
              <a:t>Understanding Network Programmability and Device Models</a:t>
            </a:r>
            <a:r>
              <a:rPr lang="en-US" altLang="en-US" sz="1600" dirty="0"/>
              <a:t/>
            </a:r>
            <a:br>
              <a:rPr lang="en-US" altLang="en-US" sz="1600" dirty="0"/>
            </a:br>
            <a:r>
              <a:rPr dirty="0"/>
              <a:t>What is Model-Driven Programmability?</a:t>
            </a:r>
            <a:endParaRPr lang="en-US" altLang="en-US" dirty="0"/>
          </a:p>
        </p:txBody>
      </p:sp>
      <p:sp>
        <p:nvSpPr>
          <p:cNvPr id="8195" name="Content Placeholder 1"/>
          <p:cNvSpPr>
            <a:spLocks noGrp="1" noChangeArrowheads="1"/>
          </p:cNvSpPr>
          <p:nvPr>
            <p:ph idx="1"/>
          </p:nvPr>
        </p:nvSpPr>
        <p:spPr>
          <a:xfrm>
            <a:off x="261753" y="860982"/>
            <a:ext cx="4779479" cy="3713792"/>
          </a:xfrm>
        </p:spPr>
        <p:txBody>
          <a:bodyPr/>
          <a:lstStyle/>
          <a:p>
            <a:pPr marL="0" indent="0">
              <a:spcBef>
                <a:spcPts val="300"/>
              </a:spcBef>
              <a:spcAft>
                <a:spcPts val="300"/>
              </a:spcAft>
              <a:buNone/>
            </a:pPr>
            <a:r>
              <a:rPr lang="en-IN" sz="1600" dirty="0"/>
              <a:t>Model-driven programmability:</a:t>
            </a:r>
          </a:p>
          <a:p>
            <a:pPr>
              <a:spcBef>
                <a:spcPts val="300"/>
              </a:spcBef>
              <a:spcAft>
                <a:spcPts val="300"/>
              </a:spcAft>
              <a:buFont typeface="Arial" panose="020B0604020202020204" pitchFamily="34" charset="0"/>
              <a:buChar char="•"/>
            </a:pPr>
            <a:r>
              <a:rPr lang="en-IN" sz="1600" dirty="0"/>
              <a:t>Provides configuration language that is human-readable</a:t>
            </a:r>
          </a:p>
          <a:p>
            <a:pPr>
              <a:spcBef>
                <a:spcPts val="300"/>
              </a:spcBef>
              <a:spcAft>
                <a:spcPts val="300"/>
              </a:spcAft>
              <a:buFont typeface="Arial" panose="020B0604020202020204" pitchFamily="34" charset="0"/>
              <a:buChar char="•"/>
            </a:pPr>
            <a:r>
              <a:rPr lang="en-IN" sz="1600" dirty="0"/>
              <a:t>Is Model-based, structured, and computer-friendly</a:t>
            </a:r>
          </a:p>
          <a:p>
            <a:pPr>
              <a:spcBef>
                <a:spcPts val="300"/>
              </a:spcBef>
              <a:spcAft>
                <a:spcPts val="300"/>
              </a:spcAft>
              <a:buFont typeface="Arial" panose="020B0604020202020204" pitchFamily="34" charset="0"/>
              <a:buChar char="•"/>
            </a:pPr>
            <a:r>
              <a:rPr lang="en-IN" sz="1600" dirty="0"/>
              <a:t>Includes support for multiple model types, including native, OpenConfig, and IETF</a:t>
            </a:r>
          </a:p>
          <a:p>
            <a:pPr>
              <a:spcBef>
                <a:spcPts val="300"/>
              </a:spcBef>
              <a:spcAft>
                <a:spcPts val="300"/>
              </a:spcAft>
              <a:buFont typeface="Arial" panose="020B0604020202020204" pitchFamily="34" charset="0"/>
              <a:buChar char="•"/>
            </a:pPr>
            <a:r>
              <a:rPr lang="en-IN" sz="1600" dirty="0"/>
              <a:t>Uses specification that is decoupled from transport, protocol end encoding.</a:t>
            </a:r>
          </a:p>
          <a:p>
            <a:pPr>
              <a:spcBef>
                <a:spcPts val="300"/>
              </a:spcBef>
              <a:spcAft>
                <a:spcPts val="300"/>
              </a:spcAft>
              <a:buFont typeface="Arial" panose="020B0604020202020204" pitchFamily="34" charset="0"/>
              <a:buChar char="•"/>
            </a:pPr>
            <a:r>
              <a:rPr lang="en-IN" sz="1600" dirty="0"/>
              <a:t>Uses model-driven APIs for abstraction and simplification.</a:t>
            </a:r>
          </a:p>
          <a:p>
            <a:pPr>
              <a:spcBef>
                <a:spcPts val="300"/>
              </a:spcBef>
              <a:spcAft>
                <a:spcPts val="300"/>
              </a:spcAft>
              <a:buFont typeface="Arial" panose="020B0604020202020204" pitchFamily="34" charset="0"/>
              <a:buChar char="•"/>
            </a:pPr>
            <a:r>
              <a:rPr lang="en-IN" sz="1600" dirty="0"/>
              <a:t>Leverages open-source and enjoys wide support.</a:t>
            </a:r>
            <a:endParaRPr lang="en-GB" sz="1600" dirty="0"/>
          </a:p>
          <a:p>
            <a:pPr>
              <a:spcBef>
                <a:spcPts val="300"/>
              </a:spcBef>
              <a:spcAft>
                <a:spcPts val="300"/>
              </a:spcAft>
              <a:buFont typeface="Arial" panose="020B0604020202020204" pitchFamily="34" charset="0"/>
              <a:buChar char="•"/>
            </a:pPr>
            <a:endParaRPr lang="en-GB" sz="1600" dirty="0"/>
          </a:p>
          <a:p>
            <a:pPr>
              <a:spcBef>
                <a:spcPts val="300"/>
              </a:spcBef>
              <a:spcAft>
                <a:spcPts val="300"/>
              </a:spcAft>
              <a:buFont typeface="Arial" panose="020B0604020202020204" pitchFamily="34" charset="0"/>
              <a:buChar char="•"/>
            </a:pPr>
            <a:endParaRPr lang="en-US" altLang="ja-JP" sz="1600" dirty="0"/>
          </a:p>
        </p:txBody>
      </p:sp>
      <p:pic>
        <p:nvPicPr>
          <p:cNvPr id="4" name="Picture 1" descr="yang-prog-model.png">
            <a:extLst>
              <a:ext uri="{FF2B5EF4-FFF2-40B4-BE49-F238E27FC236}">
                <a16:creationId xmlns="" xmlns:a16="http://schemas.microsoft.com/office/drawing/2014/main" id="{BF22E220-C8A5-4221-BC69-EA76826D24CE}"/>
              </a:ext>
            </a:extLst>
          </p:cNvPr>
          <p:cNvPicPr>
            <a:picLocks noChangeAspect="1"/>
          </p:cNvPicPr>
          <p:nvPr/>
        </p:nvPicPr>
        <p:blipFill>
          <a:blip r:embed="rId4"/>
          <a:stretch>
            <a:fillRect/>
          </a:stretch>
        </p:blipFill>
        <p:spPr>
          <a:xfrm>
            <a:off x="5013937" y="1030914"/>
            <a:ext cx="3908573" cy="2405261"/>
          </a:xfrm>
          <a:prstGeom prst="rect">
            <a:avLst/>
          </a:prstGeom>
          <a:ln>
            <a:solidFill>
              <a:srgbClr val="000000"/>
            </a:solidFill>
          </a:ln>
        </p:spPr>
      </p:pic>
      <p:sp>
        <p:nvSpPr>
          <p:cNvPr id="2" name="Text Box 1">
            <a:extLst>
              <a:ext uri="{FF2B5EF4-FFF2-40B4-BE49-F238E27FC236}">
                <a16:creationId xmlns="" xmlns:a16="http://schemas.microsoft.com/office/drawing/2014/main" id="{4964FA7E-1B4A-4DE9-83C5-65D9178FA16A}"/>
              </a:ext>
            </a:extLst>
          </p:cNvPr>
          <p:cNvSpPr/>
          <p:nvPr/>
        </p:nvSpPr>
        <p:spPr>
          <a:xfrm>
            <a:off x="4787505" y="3522489"/>
            <a:ext cx="4572000" cy="584775"/>
          </a:xfrm>
          <a:prstGeom prst="rect">
            <a:avLst/>
          </a:prstGeom>
        </p:spPr>
        <p:txBody>
          <a:bodyPr>
            <a:spAutoFit/>
          </a:bodyPr>
          <a:lstStyle/>
          <a:p>
            <a:pPr algn="ctr"/>
            <a:r>
              <a:rPr lang="en-US" sz="1600" dirty="0">
                <a:solidFill>
                  <a:srgbClr val="000000"/>
                </a:solidFill>
                <a:latin typeface="+mn-lt"/>
              </a:rPr>
              <a:t>Yang-based Model-driven Programmability Stack</a:t>
            </a:r>
          </a:p>
        </p:txBody>
      </p:sp>
    </p:spTree>
    <p:custDataLst>
      <p:tags r:id="rId1"/>
    </p:custDataLst>
    <p:extLst>
      <p:ext uri="{BB962C8B-B14F-4D97-AF65-F5344CB8AC3E}">
        <p14:creationId xmlns:p14="http://schemas.microsoft.com/office/powerpoint/2010/main" val="57735265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a:r>
              <a:rPr lang="en-GB" altLang="en-US" sz="1600" dirty="0"/>
              <a:t>Understanding Network Programmability and Device Models</a:t>
            </a:r>
            <a:br>
              <a:rPr lang="en-GB" altLang="en-US" sz="1600" dirty="0"/>
            </a:br>
            <a:r>
              <a:rPr lang="en-US" dirty="0"/>
              <a:t>What is YANG?</a:t>
            </a:r>
            <a:endParaRPr lang="en-US" altLang="en-US" dirty="0"/>
          </a:p>
        </p:txBody>
      </p:sp>
      <p:sp>
        <p:nvSpPr>
          <p:cNvPr id="8195" name="Content Placeholder 1"/>
          <p:cNvSpPr>
            <a:spLocks noGrp="1" noChangeArrowheads="1"/>
          </p:cNvSpPr>
          <p:nvPr>
            <p:ph idx="1"/>
          </p:nvPr>
        </p:nvSpPr>
        <p:spPr>
          <a:xfrm>
            <a:off x="288911" y="794510"/>
            <a:ext cx="4328355" cy="3628428"/>
          </a:xfrm>
        </p:spPr>
        <p:txBody>
          <a:bodyPr/>
          <a:lstStyle/>
          <a:p>
            <a:pPr marL="174625" indent="-174625">
              <a:buFont typeface="Arial" pitchFamily="34" charset="0"/>
              <a:buChar char="•"/>
            </a:pPr>
            <a:r>
              <a:rPr lang="en-GB" sz="1600" dirty="0"/>
              <a:t>Yet Another Next Generation, (YANG) </a:t>
            </a:r>
            <a:r>
              <a:rPr lang="en-IN" sz="1600" dirty="0"/>
              <a:t>as defined in RFC7519, is “a data modeling language used to model configuration and state data manipulated by the Network Configuration Protocol (NETCONF), NETCONF remote procedure calls, and NETCONF notifications.”</a:t>
            </a:r>
          </a:p>
          <a:p>
            <a:pPr marL="174625" indent="-174625">
              <a:buFont typeface="Arial" pitchFamily="34" charset="0"/>
              <a:buChar char="•"/>
            </a:pPr>
            <a:r>
              <a:rPr lang="en-IN" sz="1600" dirty="0"/>
              <a:t>In the real world, there are two types of YANG models, open and native.</a:t>
            </a:r>
          </a:p>
          <a:p>
            <a:pPr marL="0" indent="0">
              <a:buNone/>
            </a:pPr>
            <a:endParaRPr sz="1600" dirty="0"/>
          </a:p>
          <a:p>
            <a:pPr marL="0" indent="0">
              <a:buNone/>
            </a:pPr>
            <a:endParaRPr lang="en-GB" sz="1600" dirty="0"/>
          </a:p>
          <a:p>
            <a:pPr>
              <a:buNone/>
            </a:pPr>
            <a:endParaRPr lang="en-GB" sz="1600" dirty="0"/>
          </a:p>
          <a:p>
            <a:pPr marL="0" indent="0">
              <a:buNone/>
            </a:pPr>
            <a:endParaRPr lang="en-US" altLang="ja-JP" sz="1600" dirty="0"/>
          </a:p>
        </p:txBody>
      </p:sp>
      <p:pic>
        <p:nvPicPr>
          <p:cNvPr id="2" name="Picture 1">
            <a:extLst>
              <a:ext uri="{FF2B5EF4-FFF2-40B4-BE49-F238E27FC236}">
                <a16:creationId xmlns="" xmlns:a16="http://schemas.microsoft.com/office/drawing/2014/main" id="{372F713E-6054-4C6D-A14B-B5762FE96273}"/>
              </a:ext>
            </a:extLst>
          </p:cNvPr>
          <p:cNvPicPr>
            <a:picLocks noChangeAspect="1"/>
          </p:cNvPicPr>
          <p:nvPr/>
        </p:nvPicPr>
        <p:blipFill>
          <a:blip r:embed="rId4"/>
          <a:stretch>
            <a:fillRect/>
          </a:stretch>
        </p:blipFill>
        <p:spPr>
          <a:xfrm>
            <a:off x="4564631" y="906929"/>
            <a:ext cx="4402420" cy="3365854"/>
          </a:xfrm>
          <a:prstGeom prst="rect">
            <a:avLst/>
          </a:prstGeom>
          <a:ln>
            <a:solidFill>
              <a:schemeClr val="bg1">
                <a:lumMod val="85000"/>
              </a:schemeClr>
            </a:solidFill>
          </a:ln>
        </p:spPr>
      </p:pic>
      <p:sp>
        <p:nvSpPr>
          <p:cNvPr id="3" name="Text Box 1">
            <a:extLst>
              <a:ext uri="{FF2B5EF4-FFF2-40B4-BE49-F238E27FC236}">
                <a16:creationId xmlns="" xmlns:a16="http://schemas.microsoft.com/office/drawing/2014/main" id="{96B0D474-E02E-4D3B-87EB-9731E74DAF6C}"/>
              </a:ext>
            </a:extLst>
          </p:cNvPr>
          <p:cNvSpPr/>
          <p:nvPr/>
        </p:nvSpPr>
        <p:spPr>
          <a:xfrm>
            <a:off x="4553479" y="4255631"/>
            <a:ext cx="4424726" cy="584775"/>
          </a:xfrm>
          <a:prstGeom prst="rect">
            <a:avLst/>
          </a:prstGeom>
        </p:spPr>
        <p:txBody>
          <a:bodyPr wrap="square">
            <a:spAutoFit/>
          </a:bodyPr>
          <a:lstStyle/>
          <a:p>
            <a:pPr algn="ctr"/>
            <a:r>
              <a:rPr lang="en-US" sz="1600" dirty="0">
                <a:solidFill>
                  <a:srgbClr val="000000"/>
                </a:solidFill>
                <a:latin typeface="+mn-lt"/>
              </a:rPr>
              <a:t>YANG in the Model-Driven Programmability Stack</a:t>
            </a:r>
          </a:p>
        </p:txBody>
      </p:sp>
    </p:spTree>
    <p:custDataLst>
      <p:tags r:id="rId1"/>
    </p:custDataLst>
    <p:extLst>
      <p:ext uri="{BB962C8B-B14F-4D97-AF65-F5344CB8AC3E}">
        <p14:creationId xmlns:p14="http://schemas.microsoft.com/office/powerpoint/2010/main" val="104293467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a:r>
              <a:rPr lang="en-GB" altLang="en-US" sz="1600" dirty="0"/>
              <a:t>Understanding Network Programmability and Device Models</a:t>
            </a:r>
            <a:br>
              <a:rPr lang="en-GB" altLang="en-US" sz="1600" dirty="0"/>
            </a:br>
            <a:r>
              <a:rPr dirty="0"/>
              <a:t>What is YANG?</a:t>
            </a:r>
            <a:r>
              <a:rPr lang="en-US" dirty="0"/>
              <a:t> (Contd.)</a:t>
            </a:r>
            <a:endParaRPr lang="en-US" altLang="en-US" dirty="0"/>
          </a:p>
        </p:txBody>
      </p:sp>
      <p:sp>
        <p:nvSpPr>
          <p:cNvPr id="8195" name="Content Placeholder 1"/>
          <p:cNvSpPr>
            <a:spLocks noGrp="1" noChangeArrowheads="1"/>
          </p:cNvSpPr>
          <p:nvPr>
            <p:ph idx="1"/>
          </p:nvPr>
        </p:nvSpPr>
        <p:spPr>
          <a:xfrm>
            <a:off x="234594" y="785457"/>
            <a:ext cx="8796736" cy="3942954"/>
          </a:xfrm>
        </p:spPr>
        <p:txBody>
          <a:bodyPr/>
          <a:lstStyle/>
          <a:p>
            <a:pPr marL="0" indent="0">
              <a:lnSpc>
                <a:spcPct val="110000"/>
              </a:lnSpc>
              <a:spcBef>
                <a:spcPts val="300"/>
              </a:spcBef>
              <a:spcAft>
                <a:spcPts val="300"/>
              </a:spcAft>
              <a:buClrTx/>
              <a:buSzPct val="100000"/>
              <a:buNone/>
            </a:pPr>
            <a:r>
              <a:rPr lang="en-US" sz="1600" b="1" dirty="0"/>
              <a:t>Why we need YANG for device modeling?</a:t>
            </a:r>
          </a:p>
          <a:p>
            <a:pPr marL="442913" indent="-261938">
              <a:lnSpc>
                <a:spcPct val="110000"/>
              </a:lnSpc>
              <a:spcBef>
                <a:spcPts val="300"/>
              </a:spcBef>
              <a:spcAft>
                <a:spcPts val="300"/>
              </a:spcAft>
              <a:buClrTx/>
              <a:buSzPct val="100000"/>
              <a:buFont typeface="Arial" panose="020B0604020202020204" pitchFamily="34" charset="0"/>
              <a:buChar char="•"/>
            </a:pPr>
            <a:r>
              <a:rPr lang="en-US" sz="1600" dirty="0"/>
              <a:t>YANG allows different network device vendors to describe their device type, configuration, and state to map to the device operation in programmatic way.</a:t>
            </a:r>
          </a:p>
          <a:p>
            <a:pPr marL="442913" indent="-261938">
              <a:lnSpc>
                <a:spcPct val="110000"/>
              </a:lnSpc>
              <a:spcBef>
                <a:spcPts val="300"/>
              </a:spcBef>
              <a:spcAft>
                <a:spcPts val="300"/>
              </a:spcAft>
              <a:buFont typeface="Arial" pitchFamily="34" charset="0"/>
              <a:buChar char="•"/>
            </a:pPr>
            <a:r>
              <a:rPr lang="en-IN" sz="1600" dirty="0"/>
              <a:t>YANG defines four types of nodes for data modeling: </a:t>
            </a:r>
            <a:r>
              <a:rPr lang="en-IN" sz="1600" b="1" dirty="0"/>
              <a:t>Leaf Nodes, Leaf-List Nodes, Container Nodes, </a:t>
            </a:r>
            <a:r>
              <a:rPr lang="en-IN" sz="1600" dirty="0"/>
              <a:t>and </a:t>
            </a:r>
            <a:r>
              <a:rPr lang="en-IN" sz="1600" b="1" dirty="0"/>
              <a:t>List Nodes.</a:t>
            </a:r>
          </a:p>
          <a:p>
            <a:pPr marL="0" indent="0">
              <a:spcBef>
                <a:spcPts val="300"/>
              </a:spcBef>
              <a:spcAft>
                <a:spcPts val="300"/>
              </a:spcAft>
              <a:buClrTx/>
              <a:buSzPct val="100000"/>
              <a:buNone/>
            </a:pPr>
            <a:endParaRPr lang="en-US" altLang="ja-JP" sz="1600" dirty="0"/>
          </a:p>
        </p:txBody>
      </p:sp>
      <p:graphicFrame>
        <p:nvGraphicFramePr>
          <p:cNvPr id="2" name="Table 1"/>
          <p:cNvGraphicFramePr>
            <a:graphicFrameLocks noGrp="1"/>
          </p:cNvGraphicFramePr>
          <p:nvPr>
            <p:extLst>
              <p:ext uri="{D42A27DB-BD31-4B8C-83A1-F6EECF244321}">
                <p14:modId xmlns:p14="http://schemas.microsoft.com/office/powerpoint/2010/main" val="2732968267"/>
              </p:ext>
            </p:extLst>
          </p:nvPr>
        </p:nvGraphicFramePr>
        <p:xfrm>
          <a:off x="1362160" y="2619403"/>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 xmlns:a16="http://schemas.microsoft.com/office/drawing/2014/main" val="20000"/>
                    </a:ext>
                  </a:extLst>
                </a:gridCol>
                <a:gridCol w="1219200">
                  <a:extLst>
                    <a:ext uri="{9D8B030D-6E8A-4147-A177-3AD203B41FA5}">
                      <a16:colId xmlns="" xmlns:a16="http://schemas.microsoft.com/office/drawing/2014/main" val="20001"/>
                    </a:ext>
                  </a:extLst>
                </a:gridCol>
                <a:gridCol w="1219200">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gridCol w="1219200">
                  <a:extLst>
                    <a:ext uri="{9D8B030D-6E8A-4147-A177-3AD203B41FA5}">
                      <a16:colId xmlns="" xmlns:a16="http://schemas.microsoft.com/office/drawing/2014/main" val="20004"/>
                    </a:ext>
                  </a:extLst>
                </a:gridCol>
              </a:tblGrid>
              <a:tr h="370840">
                <a:tc gridSpan="5">
                  <a:txBody>
                    <a:bodyPr/>
                    <a:lstStyle/>
                    <a:p>
                      <a:pPr algn="ctr"/>
                      <a:r>
                        <a:rPr lang="en-IN" dirty="0"/>
                        <a:t>Yang Terms</a:t>
                      </a:r>
                    </a:p>
                  </a:txBody>
                  <a:tcPr anchor="ct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algn="ctr"/>
                      <a:r>
                        <a:rPr lang="en-IN" dirty="0"/>
                        <a:t>anyxml.</a:t>
                      </a:r>
                    </a:p>
                  </a:txBody>
                  <a:tcPr anchor="ctr"/>
                </a:tc>
                <a:tc>
                  <a:txBody>
                    <a:bodyPr/>
                    <a:lstStyle/>
                    <a:p>
                      <a:pPr algn="ctr"/>
                      <a:r>
                        <a:rPr lang="en-IN" dirty="0"/>
                        <a:t>data model</a:t>
                      </a:r>
                    </a:p>
                  </a:txBody>
                  <a:tcPr anchor="ctr"/>
                </a:tc>
                <a:tc>
                  <a:txBody>
                    <a:bodyPr/>
                    <a:lstStyle/>
                    <a:p>
                      <a:pPr algn="ctr"/>
                      <a:r>
                        <a:rPr lang="en-IN" dirty="0"/>
                        <a:t>derived</a:t>
                      </a:r>
                      <a:r>
                        <a:rPr lang="en-IN" baseline="0" dirty="0"/>
                        <a:t> type</a:t>
                      </a:r>
                      <a:endParaRPr lang="en-IN" dirty="0"/>
                    </a:p>
                  </a:txBody>
                  <a:tcPr anchor="ctr"/>
                </a:tc>
                <a:tc>
                  <a:txBody>
                    <a:bodyPr/>
                    <a:lstStyle/>
                    <a:p>
                      <a:pPr algn="ctr"/>
                      <a:r>
                        <a:rPr lang="en-IN" dirty="0"/>
                        <a:t>leaf</a:t>
                      </a:r>
                    </a:p>
                  </a:txBody>
                  <a:tcPr anchor="ctr"/>
                </a:tc>
                <a:tc>
                  <a:txBody>
                    <a:bodyPr/>
                    <a:lstStyle/>
                    <a:p>
                      <a:pPr algn="ctr"/>
                      <a:r>
                        <a:rPr lang="en-IN" dirty="0"/>
                        <a:t>module</a:t>
                      </a:r>
                    </a:p>
                  </a:txBody>
                  <a:tcPr anchor="ctr"/>
                </a:tc>
                <a:extLst>
                  <a:ext uri="{0D108BD9-81ED-4DB2-BD59-A6C34878D82A}">
                    <a16:rowId xmlns="" xmlns:a16="http://schemas.microsoft.com/office/drawing/2014/main" val="10001"/>
                  </a:ext>
                </a:extLst>
              </a:tr>
              <a:tr h="370840">
                <a:tc>
                  <a:txBody>
                    <a:bodyPr/>
                    <a:lstStyle/>
                    <a:p>
                      <a:pPr algn="ctr"/>
                      <a:r>
                        <a:rPr lang="en-IN" dirty="0"/>
                        <a:t>augment</a:t>
                      </a:r>
                    </a:p>
                  </a:txBody>
                  <a:tcPr anchor="ctr"/>
                </a:tc>
                <a:tc>
                  <a:txBody>
                    <a:bodyPr/>
                    <a:lstStyle/>
                    <a:p>
                      <a:pPr algn="ctr"/>
                      <a:r>
                        <a:rPr lang="en-IN" dirty="0"/>
                        <a:t>data node</a:t>
                      </a:r>
                    </a:p>
                  </a:txBody>
                  <a:tcPr anchor="ctr"/>
                </a:tc>
                <a:tc>
                  <a:txBody>
                    <a:bodyPr/>
                    <a:lstStyle/>
                    <a:p>
                      <a:pPr algn="ctr"/>
                      <a:r>
                        <a:rPr lang="en-IN" dirty="0"/>
                        <a:t>grouping</a:t>
                      </a:r>
                    </a:p>
                  </a:txBody>
                  <a:tcPr anchor="ctr"/>
                </a:tc>
                <a:tc>
                  <a:txBody>
                    <a:bodyPr/>
                    <a:lstStyle/>
                    <a:p>
                      <a:pPr algn="ctr"/>
                      <a:r>
                        <a:rPr lang="en-IN" dirty="0"/>
                        <a:t>leaf-list</a:t>
                      </a:r>
                    </a:p>
                  </a:txBody>
                  <a:tcPr anchor="ctr"/>
                </a:tc>
                <a:tc>
                  <a:txBody>
                    <a:bodyPr/>
                    <a:lstStyle/>
                    <a:p>
                      <a:pPr algn="ctr"/>
                      <a:r>
                        <a:rPr lang="en-IN" dirty="0"/>
                        <a:t>RPC</a:t>
                      </a:r>
                    </a:p>
                  </a:txBody>
                  <a:tcPr anchor="ctr"/>
                </a:tc>
                <a:extLst>
                  <a:ext uri="{0D108BD9-81ED-4DB2-BD59-A6C34878D82A}">
                    <a16:rowId xmlns="" xmlns:a16="http://schemas.microsoft.com/office/drawing/2014/main" val="10002"/>
                  </a:ext>
                </a:extLst>
              </a:tr>
              <a:tr h="370840">
                <a:tc>
                  <a:txBody>
                    <a:bodyPr/>
                    <a:lstStyle/>
                    <a:p>
                      <a:pPr algn="ctr"/>
                      <a:r>
                        <a:rPr lang="en-IN" dirty="0"/>
                        <a:t>container</a:t>
                      </a:r>
                    </a:p>
                  </a:txBody>
                  <a:tcPr anchor="ctr"/>
                </a:tc>
                <a:tc>
                  <a:txBody>
                    <a:bodyPr/>
                    <a:lstStyle/>
                    <a:p>
                      <a:pPr algn="ctr"/>
                      <a:r>
                        <a:rPr lang="en-IN" dirty="0"/>
                        <a:t>data tree</a:t>
                      </a:r>
                    </a:p>
                  </a:txBody>
                  <a:tcPr anchor="ctr"/>
                </a:tc>
                <a:tc>
                  <a:txBody>
                    <a:bodyPr/>
                    <a:lstStyle/>
                    <a:p>
                      <a:pPr algn="ctr"/>
                      <a:r>
                        <a:rPr lang="en-IN" dirty="0"/>
                        <a:t>identifier</a:t>
                      </a:r>
                    </a:p>
                  </a:txBody>
                  <a:tcPr anchor="ctr"/>
                </a:tc>
                <a:tc>
                  <a:txBody>
                    <a:bodyPr/>
                    <a:lstStyle/>
                    <a:p>
                      <a:pPr algn="ctr"/>
                      <a:r>
                        <a:rPr lang="en-IN" dirty="0"/>
                        <a:t>list</a:t>
                      </a:r>
                    </a:p>
                  </a:txBody>
                  <a:tcPr anchor="ctr"/>
                </a:tc>
                <a:tc>
                  <a:txBody>
                    <a:bodyPr/>
                    <a:lstStyle/>
                    <a:p>
                      <a:pPr algn="ctr"/>
                      <a:r>
                        <a:rPr lang="en-IN" dirty="0"/>
                        <a:t>state data</a:t>
                      </a:r>
                    </a:p>
                  </a:txBody>
                  <a:tcPr anchor="ctr"/>
                </a:tc>
                <a:extLst>
                  <a:ext uri="{0D108BD9-81ED-4DB2-BD59-A6C34878D82A}">
                    <a16:rowId xmlns=""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5528831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
          <p:cNvSpPr>
            <a:spLocks noGrp="1" noChangeArrowheads="1"/>
          </p:cNvSpPr>
          <p:nvPr>
            <p:ph type="title"/>
          </p:nvPr>
        </p:nvSpPr>
        <p:spPr>
          <a:xfrm>
            <a:off x="1" y="50629"/>
            <a:ext cx="9144000" cy="757551"/>
          </a:xfrm>
        </p:spPr>
        <p:txBody>
          <a:bodyPr/>
          <a:lstStyle/>
          <a:p>
            <a:r>
              <a:rPr lang="en-US" dirty="0"/>
              <a:t>Instructor Materials – Module 8 Planning Guide</a:t>
            </a:r>
          </a:p>
        </p:txBody>
      </p:sp>
      <p:sp>
        <p:nvSpPr>
          <p:cNvPr id="4099" name="Content Placeholder 1"/>
          <p:cNvSpPr>
            <a:spLocks noGrp="1" noChangeArrowheads="1"/>
          </p:cNvSpPr>
          <p:nvPr>
            <p:ph idx="1"/>
          </p:nvPr>
        </p:nvSpPr>
        <p:spPr>
          <a:xfrm>
            <a:off x="144065" y="798944"/>
            <a:ext cx="8853286" cy="3747655"/>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r>
              <a:rPr lang="en-CA" dirty="0"/>
              <a:t>Information to help you become familiar with the module</a:t>
            </a:r>
          </a:p>
          <a:p>
            <a:pPr lvl="1"/>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a:t>
            </a:r>
            <a:r>
              <a:rPr lang="en-CA" dirty="0" smtClean="0"/>
              <a:t>10</a:t>
            </a:r>
            <a:endParaRPr lang="en-CA" dirty="0"/>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1"/>
          <p:cNvSpPr>
            <a:spLocks noGrp="1" noChangeArrowheads="1"/>
          </p:cNvSpPr>
          <p:nvPr>
            <p:ph idx="1"/>
          </p:nvPr>
        </p:nvSpPr>
        <p:spPr>
          <a:xfrm>
            <a:off x="250519" y="843364"/>
            <a:ext cx="3868808" cy="3741162"/>
          </a:xfrm>
          <a:ln>
            <a:noFill/>
          </a:ln>
        </p:spPr>
        <p:txBody>
          <a:bodyPr/>
          <a:lstStyle/>
          <a:p>
            <a:pPr marL="0" indent="0">
              <a:buNone/>
            </a:pPr>
            <a:r>
              <a:rPr lang="en-GB" sz="1600" b="1" dirty="0">
                <a:solidFill>
                  <a:schemeClr val="tx1">
                    <a:lumMod val="50000"/>
                  </a:schemeClr>
                </a:solidFill>
              </a:rPr>
              <a:t>Yang in Action</a:t>
            </a:r>
          </a:p>
          <a:p>
            <a:pPr>
              <a:buFont typeface="Arial" panose="020B0604020202020204" pitchFamily="34" charset="0"/>
              <a:buChar char="•"/>
            </a:pPr>
            <a:r>
              <a:rPr lang="en-IN" sz="1600" dirty="0">
                <a:solidFill>
                  <a:schemeClr val="tx1">
                    <a:lumMod val="50000"/>
                  </a:schemeClr>
                </a:solidFill>
              </a:rPr>
              <a:t>As the content of the Yang file increases, </a:t>
            </a:r>
            <a:r>
              <a:rPr lang="en-IN" sz="1600" dirty="0">
                <a:solidFill>
                  <a:schemeClr val="bg1"/>
                </a:solidFill>
                <a:highlight>
                  <a:srgbClr val="000000"/>
                </a:highlight>
                <a:latin typeface="Times New Roman" panose="02020603050405020304" pitchFamily="18" charset="0"/>
                <a:cs typeface="Times New Roman" panose="02020603050405020304" pitchFamily="18" charset="0"/>
              </a:rPr>
              <a:t>pyang</a:t>
            </a:r>
            <a:r>
              <a:rPr lang="en-IN" sz="1600" dirty="0">
                <a:solidFill>
                  <a:schemeClr val="tx1">
                    <a:lumMod val="50000"/>
                  </a:schemeClr>
                </a:solidFill>
              </a:rPr>
              <a:t> is one of the </a:t>
            </a:r>
            <a:r>
              <a:rPr lang="en-IN" sz="1600" dirty="0"/>
              <a:t>tools used to extract the content in a more readable and concise way.</a:t>
            </a:r>
          </a:p>
          <a:p>
            <a:pPr>
              <a:buFont typeface="Arial" panose="020B0604020202020204" pitchFamily="34" charset="0"/>
              <a:buChar char="•"/>
            </a:pPr>
            <a:r>
              <a:rPr lang="en-IN" sz="1600" dirty="0"/>
              <a:t>You can install </a:t>
            </a:r>
            <a:r>
              <a:rPr lang="en-IN" sz="1600" dirty="0">
                <a:solidFill>
                  <a:schemeClr val="bg1"/>
                </a:solidFill>
                <a:highlight>
                  <a:srgbClr val="000000"/>
                </a:highlight>
                <a:latin typeface="Times New Roman" panose="02020603050405020304" pitchFamily="18" charset="0"/>
                <a:cs typeface="Times New Roman" panose="02020603050405020304" pitchFamily="18" charset="0"/>
              </a:rPr>
              <a:t>pyang</a:t>
            </a:r>
            <a:r>
              <a:rPr lang="en-IN" sz="1600" dirty="0"/>
              <a:t> using the </a:t>
            </a:r>
            <a:r>
              <a:rPr lang="en-IN" sz="1600" dirty="0">
                <a:solidFill>
                  <a:schemeClr val="bg1"/>
                </a:solidFill>
                <a:highlight>
                  <a:srgbClr val="000000"/>
                </a:highlight>
                <a:latin typeface="Times New Roman" panose="02020603050405020304" pitchFamily="18" charset="0"/>
                <a:cs typeface="Times New Roman" panose="02020603050405020304" pitchFamily="18" charset="0"/>
              </a:rPr>
              <a:t>pip</a:t>
            </a:r>
            <a:r>
              <a:rPr lang="en-IN" sz="1600" dirty="0"/>
              <a:t> command in a virtual environment.</a:t>
            </a:r>
          </a:p>
          <a:p>
            <a:pPr>
              <a:buFont typeface="Arial" panose="020B0604020202020204" pitchFamily="34" charset="0"/>
              <a:buChar char="•"/>
            </a:pPr>
            <a:r>
              <a:rPr lang="en-IN" sz="1600" dirty="0"/>
              <a:t>Using the </a:t>
            </a:r>
            <a:r>
              <a:rPr lang="en-IN" sz="1600" dirty="0">
                <a:solidFill>
                  <a:schemeClr val="bg1"/>
                </a:solidFill>
                <a:highlight>
                  <a:srgbClr val="000000"/>
                </a:highlight>
                <a:latin typeface="Times New Roman" panose="02020603050405020304" pitchFamily="18" charset="0"/>
                <a:cs typeface="Times New Roman" panose="02020603050405020304" pitchFamily="18" charset="0"/>
              </a:rPr>
              <a:t>pyang</a:t>
            </a:r>
            <a:r>
              <a:rPr lang="en-IN" sz="1600" dirty="0"/>
              <a:t> tool, you can convert a YANG file into an easy-to-follow tree structure as shown in the Pyang output example.</a:t>
            </a:r>
          </a:p>
          <a:p>
            <a:pPr>
              <a:buFont typeface="Arial" panose="020B0604020202020204" pitchFamily="34" charset="0"/>
              <a:buChar char="•"/>
            </a:pPr>
            <a:endParaRPr lang="en-GB" sz="1600" dirty="0">
              <a:solidFill>
                <a:schemeClr val="tx1">
                  <a:lumMod val="50000"/>
                </a:schemeClr>
              </a:solidFill>
            </a:endParaRPr>
          </a:p>
          <a:p>
            <a:pPr marL="0" indent="0">
              <a:buNone/>
            </a:pPr>
            <a:endParaRPr lang="en-GB" sz="1600" dirty="0">
              <a:solidFill>
                <a:schemeClr val="bg1"/>
              </a:solidFill>
            </a:endParaRPr>
          </a:p>
        </p:txBody>
      </p:sp>
      <p:sp>
        <p:nvSpPr>
          <p:cNvPr id="8" name="Title 1"/>
          <p:cNvSpPr>
            <a:spLocks noGrp="1" noChangeArrowheads="1"/>
          </p:cNvSpPr>
          <p:nvPr>
            <p:ph type="title"/>
          </p:nvPr>
        </p:nvSpPr>
        <p:spPr>
          <a:xfrm>
            <a:off x="1" y="41393"/>
            <a:ext cx="9144000" cy="757551"/>
          </a:xfrm>
        </p:spPr>
        <p:txBody>
          <a:bodyPr/>
          <a:lstStyle/>
          <a:p>
            <a:pPr marL="180975"/>
            <a:r>
              <a:rPr lang="en-GB" altLang="en-US" sz="1600" dirty="0"/>
              <a:t>Understanding Network Programmability and Device Models</a:t>
            </a:r>
            <a:br>
              <a:rPr lang="en-GB" altLang="en-US" sz="1600" dirty="0"/>
            </a:br>
            <a:r>
              <a:rPr dirty="0"/>
              <a:t>What is YANG?</a:t>
            </a:r>
            <a:r>
              <a:rPr lang="en-US" dirty="0"/>
              <a:t> (Contd.)</a:t>
            </a:r>
            <a:endParaRPr lang="en-US" alt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2107" y="711456"/>
            <a:ext cx="4422798" cy="3719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08629" y="4454312"/>
            <a:ext cx="4543238" cy="338554"/>
          </a:xfrm>
          <a:prstGeom prst="rect">
            <a:avLst/>
          </a:prstGeom>
          <a:noFill/>
        </p:spPr>
        <p:txBody>
          <a:bodyPr wrap="square" rtlCol="0">
            <a:spAutoFit/>
          </a:bodyPr>
          <a:lstStyle/>
          <a:p>
            <a:pPr algn="ctr"/>
            <a:r>
              <a:rPr lang="en-IN" sz="1600" dirty="0"/>
              <a:t>Pyang Output Example</a:t>
            </a:r>
          </a:p>
        </p:txBody>
      </p:sp>
    </p:spTree>
    <p:custDataLst>
      <p:tags r:id="rId1"/>
    </p:custDataLst>
    <p:extLst>
      <p:ext uri="{BB962C8B-B14F-4D97-AF65-F5344CB8AC3E}">
        <p14:creationId xmlns:p14="http://schemas.microsoft.com/office/powerpoint/2010/main" val="234303818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2563"/>
            <a:r>
              <a:rPr lang="en-GB" altLang="en-US" sz="1600" dirty="0"/>
              <a:t>Understanding Network Programmability and Device Models </a:t>
            </a:r>
            <a:r>
              <a:rPr lang="en-US" altLang="en-US" sz="1600" dirty="0"/>
              <a:t/>
            </a:r>
            <a:br>
              <a:rPr lang="en-US" altLang="en-US" sz="1600" dirty="0"/>
            </a:br>
            <a:r>
              <a:rPr dirty="0"/>
              <a:t>What is NETCONF?</a:t>
            </a:r>
            <a:endParaRPr lang="en-US" altLang="en-US" dirty="0"/>
          </a:p>
        </p:txBody>
      </p:sp>
      <p:sp>
        <p:nvSpPr>
          <p:cNvPr id="10" name="Content Placeholder 1">
            <a:extLst>
              <a:ext uri="{FF2B5EF4-FFF2-40B4-BE49-F238E27FC236}">
                <a16:creationId xmlns="" xmlns:a16="http://schemas.microsoft.com/office/drawing/2014/main" id="{3FD0E7C4-F2C4-47BA-98B9-DB630E7941D6}"/>
              </a:ext>
            </a:extLst>
          </p:cNvPr>
          <p:cNvSpPr>
            <a:spLocks noGrp="1"/>
          </p:cNvSpPr>
          <p:nvPr>
            <p:ph idx="1"/>
          </p:nvPr>
        </p:nvSpPr>
        <p:spPr>
          <a:xfrm>
            <a:off x="261755" y="844210"/>
            <a:ext cx="4355506" cy="3952834"/>
          </a:xfrm>
        </p:spPr>
        <p:txBody>
          <a:bodyPr/>
          <a:lstStyle/>
          <a:p>
            <a:pPr>
              <a:buClrTx/>
              <a:buSzPct val="100000"/>
              <a:buFont typeface="Arial" panose="020B0604020202020204" pitchFamily="34" charset="0"/>
              <a:buChar char="•"/>
            </a:pPr>
            <a:r>
              <a:rPr lang="en-US" sz="1600" dirty="0"/>
              <a:t>Network Configuration (NETCONF), a protocol defined by the IETF RFC7519</a:t>
            </a:r>
            <a:r>
              <a:rPr lang="en-US" sz="1600" dirty="0">
                <a:solidFill>
                  <a:schemeClr val="tx1">
                    <a:lumMod val="50000"/>
                  </a:schemeClr>
                </a:solidFill>
              </a:rPr>
              <a:t>,</a:t>
            </a:r>
            <a:r>
              <a:rPr lang="en-US" sz="1600" dirty="0">
                <a:solidFill>
                  <a:srgbClr val="FF0000"/>
                </a:solidFill>
              </a:rPr>
              <a:t> </a:t>
            </a:r>
            <a:r>
              <a:rPr lang="en-US" sz="1600" dirty="0"/>
              <a:t>is designed to install, manipulate, and delete the configuration of network devices. </a:t>
            </a:r>
          </a:p>
          <a:p>
            <a:pPr>
              <a:buClrTx/>
              <a:buSzPct val="100000"/>
              <a:buFont typeface="Arial" panose="020B0604020202020204" pitchFamily="34" charset="0"/>
              <a:buChar char="•"/>
            </a:pPr>
            <a:r>
              <a:rPr lang="en-US" sz="1600" dirty="0"/>
              <a:t>It is the primary protocol used with YANG data models today.</a:t>
            </a:r>
          </a:p>
          <a:p>
            <a:pPr>
              <a:buClrTx/>
              <a:buSzPct val="100000"/>
              <a:buFont typeface="Arial" panose="020B0604020202020204" pitchFamily="34" charset="0"/>
              <a:buChar char="•"/>
            </a:pPr>
            <a:r>
              <a:rPr lang="en-US" sz="1600" dirty="0"/>
              <a:t>The NETCONF protocol uses XML-based data encoding for both the configuration data and the protocol messages.</a:t>
            </a:r>
          </a:p>
          <a:p>
            <a:pPr>
              <a:buClrTx/>
              <a:buSzPct val="100000"/>
              <a:buFont typeface="Arial" panose="020B0604020202020204" pitchFamily="34" charset="0"/>
              <a:buChar char="•"/>
            </a:pPr>
            <a:r>
              <a:rPr lang="en-US" sz="1600" dirty="0"/>
              <a:t>It provides a small set of operations to manage device configurations and retrieve device state information.</a:t>
            </a:r>
          </a:p>
        </p:txBody>
      </p:sp>
      <p:pic>
        <p:nvPicPr>
          <p:cNvPr id="11" name="Picture 1">
            <a:extLst>
              <a:ext uri="{FF2B5EF4-FFF2-40B4-BE49-F238E27FC236}">
                <a16:creationId xmlns="" xmlns:a16="http://schemas.microsoft.com/office/drawing/2014/main" id="{10FAC0FF-C665-4C30-8C49-52F92B9B7E3B}"/>
              </a:ext>
            </a:extLst>
          </p:cNvPr>
          <p:cNvPicPr>
            <a:picLocks noChangeAspect="1"/>
          </p:cNvPicPr>
          <p:nvPr/>
        </p:nvPicPr>
        <p:blipFill>
          <a:blip r:embed="rId4"/>
          <a:stretch>
            <a:fillRect/>
          </a:stretch>
        </p:blipFill>
        <p:spPr>
          <a:xfrm>
            <a:off x="4718248" y="848514"/>
            <a:ext cx="4152361" cy="3191531"/>
          </a:xfrm>
          <a:prstGeom prst="rect">
            <a:avLst/>
          </a:prstGeom>
          <a:ln w="6350">
            <a:solidFill>
              <a:schemeClr val="tx1"/>
            </a:solidFill>
          </a:ln>
        </p:spPr>
      </p:pic>
      <p:sp>
        <p:nvSpPr>
          <p:cNvPr id="6" name="TextBox 1"/>
          <p:cNvSpPr txBox="1"/>
          <p:nvPr/>
        </p:nvSpPr>
        <p:spPr>
          <a:xfrm>
            <a:off x="4718248" y="4115458"/>
            <a:ext cx="4425752" cy="584775"/>
          </a:xfrm>
          <a:prstGeom prst="rect">
            <a:avLst/>
          </a:prstGeom>
          <a:noFill/>
        </p:spPr>
        <p:txBody>
          <a:bodyPr wrap="square" rtlCol="0">
            <a:spAutoFit/>
          </a:bodyPr>
          <a:lstStyle/>
          <a:p>
            <a:pPr algn="ctr"/>
            <a:r>
              <a:rPr lang="en-GB" sz="1600" dirty="0">
                <a:solidFill>
                  <a:srgbClr val="000000"/>
                </a:solidFill>
                <a:latin typeface="+mn-lt"/>
              </a:rPr>
              <a:t>NETCONF in the Model-Driven Programmability Stack</a:t>
            </a:r>
            <a:endParaRPr lang="en-US" sz="1600" dirty="0">
              <a:solidFill>
                <a:srgbClr val="000000"/>
              </a:solidFill>
              <a:latin typeface="+mn-lt"/>
            </a:endParaRPr>
          </a:p>
        </p:txBody>
      </p:sp>
    </p:spTree>
    <p:custDataLst>
      <p:tags r:id="rId1"/>
    </p:custDataLst>
    <p:extLst>
      <p:ext uri="{BB962C8B-B14F-4D97-AF65-F5344CB8AC3E}">
        <p14:creationId xmlns:p14="http://schemas.microsoft.com/office/powerpoint/2010/main" val="54043729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2563"/>
            <a:r>
              <a:rPr lang="en-GB" altLang="en-US" sz="1600" dirty="0"/>
              <a:t>Understanding Network Programmability and Device Models </a:t>
            </a:r>
            <a:r>
              <a:rPr lang="en-US" altLang="en-US" sz="1600" dirty="0"/>
              <a:t/>
            </a:r>
            <a:br>
              <a:rPr lang="en-US" altLang="en-US" sz="1600" dirty="0"/>
            </a:br>
            <a:r>
              <a:rPr dirty="0"/>
              <a:t>What is NETCONF? (Contd.)</a:t>
            </a:r>
            <a:endParaRPr lang="en-US" altLang="en-US" dirty="0"/>
          </a:p>
        </p:txBody>
      </p:sp>
      <p:sp>
        <p:nvSpPr>
          <p:cNvPr id="8195" name="Content Placeholder 1"/>
          <p:cNvSpPr>
            <a:spLocks noGrp="1" noChangeArrowheads="1"/>
          </p:cNvSpPr>
          <p:nvPr>
            <p:ph idx="1"/>
          </p:nvPr>
        </p:nvSpPr>
        <p:spPr>
          <a:xfrm>
            <a:off x="176692" y="798944"/>
            <a:ext cx="8790616" cy="844189"/>
          </a:xfrm>
        </p:spPr>
        <p:txBody>
          <a:bodyPr/>
          <a:lstStyle/>
          <a:p>
            <a:pPr marL="0" indent="0">
              <a:spcBef>
                <a:spcPts val="200"/>
              </a:spcBef>
              <a:spcAft>
                <a:spcPts val="200"/>
              </a:spcAft>
              <a:buNone/>
            </a:pPr>
            <a:r>
              <a:rPr sz="1600" b="1" dirty="0"/>
              <a:t>NETCONF Protocol Operations</a:t>
            </a:r>
          </a:p>
          <a:p>
            <a:pPr marL="271463" indent="-271463">
              <a:spcBef>
                <a:spcPts val="200"/>
              </a:spcBef>
              <a:spcAft>
                <a:spcPts val="200"/>
              </a:spcAft>
              <a:buClrTx/>
              <a:buSzPct val="100000"/>
              <a:buFont typeface="Arial" panose="020B0604020202020204" pitchFamily="34" charset="0"/>
              <a:buChar char="•"/>
            </a:pPr>
            <a:r>
              <a:rPr lang="en-GB" sz="1600" dirty="0"/>
              <a:t>The NETCONF </a:t>
            </a:r>
            <a:r>
              <a:rPr lang="en-GB" sz="1600" dirty="0">
                <a:solidFill>
                  <a:schemeClr val="tx1">
                    <a:lumMod val="50000"/>
                  </a:schemeClr>
                </a:solidFill>
              </a:rPr>
              <a:t>protocol provides a set of operations to manage device configurations and retrieve device state information. The</a:t>
            </a:r>
            <a:r>
              <a:rPr lang="en-GB" sz="1600" dirty="0">
                <a:solidFill>
                  <a:srgbClr val="FF0000"/>
                </a:solidFill>
              </a:rPr>
              <a:t> </a:t>
            </a:r>
            <a:r>
              <a:rPr lang="en-GB" sz="1600" dirty="0"/>
              <a:t>base protocol includes the following operations:</a:t>
            </a:r>
            <a:endParaRPr lang="en-GB" sz="1800" dirty="0"/>
          </a:p>
          <a:p>
            <a:pPr marL="0" indent="0">
              <a:spcBef>
                <a:spcPts val="200"/>
              </a:spcBef>
              <a:spcAft>
                <a:spcPts val="200"/>
              </a:spcAft>
              <a:buNone/>
            </a:pPr>
            <a:endParaRPr lang="en-GB" sz="1800" dirty="0"/>
          </a:p>
          <a:p>
            <a:pPr marL="0" indent="0">
              <a:spcBef>
                <a:spcPts val="200"/>
              </a:spcBef>
              <a:spcAft>
                <a:spcPts val="200"/>
              </a:spcAft>
              <a:buNone/>
            </a:pPr>
            <a:endParaRPr sz="1800" dirty="0"/>
          </a:p>
          <a:p>
            <a:pPr marL="0" indent="0">
              <a:spcBef>
                <a:spcPts val="200"/>
              </a:spcBef>
              <a:spcAft>
                <a:spcPts val="200"/>
              </a:spcAft>
              <a:buNone/>
            </a:pPr>
            <a:endParaRPr lang="en-US" altLang="ja-JP" sz="1800" dirty="0"/>
          </a:p>
        </p:txBody>
      </p:sp>
      <p:graphicFrame>
        <p:nvGraphicFramePr>
          <p:cNvPr id="7" name="Table 1"/>
          <p:cNvGraphicFramePr>
            <a:graphicFrameLocks noGrp="1"/>
          </p:cNvGraphicFramePr>
          <p:nvPr>
            <p:extLst>
              <p:ext uri="{D42A27DB-BD31-4B8C-83A1-F6EECF244321}">
                <p14:modId xmlns:p14="http://schemas.microsoft.com/office/powerpoint/2010/main" val="805003379"/>
              </p:ext>
            </p:extLst>
          </p:nvPr>
        </p:nvGraphicFramePr>
        <p:xfrm>
          <a:off x="558389" y="1732548"/>
          <a:ext cx="8253837" cy="1274745"/>
        </p:xfrm>
        <a:graphic>
          <a:graphicData uri="http://schemas.openxmlformats.org/drawingml/2006/table">
            <a:tbl>
              <a:tblPr firstRow="1" bandRow="1">
                <a:tableStyleId>{5C22544A-7EE6-4342-B048-85BDC9FD1C3A}</a:tableStyleId>
              </a:tblPr>
              <a:tblGrid>
                <a:gridCol w="1891496">
                  <a:extLst>
                    <a:ext uri="{9D8B030D-6E8A-4147-A177-3AD203B41FA5}">
                      <a16:colId xmlns="" xmlns:a16="http://schemas.microsoft.com/office/drawing/2014/main" val="20000"/>
                    </a:ext>
                  </a:extLst>
                </a:gridCol>
                <a:gridCol w="2609233">
                  <a:extLst>
                    <a:ext uri="{9D8B030D-6E8A-4147-A177-3AD203B41FA5}">
                      <a16:colId xmlns="" xmlns:a16="http://schemas.microsoft.com/office/drawing/2014/main" val="20001"/>
                    </a:ext>
                  </a:extLst>
                </a:gridCol>
                <a:gridCol w="3753108">
                  <a:extLst>
                    <a:ext uri="{9D8B030D-6E8A-4147-A177-3AD203B41FA5}">
                      <a16:colId xmlns="" xmlns:a16="http://schemas.microsoft.com/office/drawing/2014/main" val="20002"/>
                    </a:ext>
                  </a:extLst>
                </a:gridCol>
              </a:tblGrid>
              <a:tr h="348915">
                <a:tc gridSpan="3">
                  <a:txBody>
                    <a:bodyPr/>
                    <a:lstStyle/>
                    <a:p>
                      <a:pPr algn="ctr" fontAlgn="ctr"/>
                      <a:r>
                        <a:rPr lang="en-US" sz="1400" dirty="0">
                          <a:solidFill>
                            <a:schemeClr val="bg1"/>
                          </a:solidFill>
                        </a:rPr>
                        <a:t>NETCONF Protocol Operation</a:t>
                      </a:r>
                    </a:p>
                  </a:txBody>
                  <a:tcPr marL="47625" marR="47625" marT="47625" marB="47625" anchor="ctr"/>
                </a:tc>
                <a:tc hMerge="1">
                  <a:txBody>
                    <a:bodyPr/>
                    <a:lstStyle/>
                    <a:p>
                      <a:pPr algn="l" fontAlgn="ctr"/>
                      <a:endParaRPr lang="en-US" sz="1400" dirty="0">
                        <a:solidFill>
                          <a:schemeClr val="bg1"/>
                        </a:solidFill>
                      </a:endParaRPr>
                    </a:p>
                  </a:txBody>
                  <a:tcPr marL="47625" marR="47625" marT="47625" marB="47625" anchor="ctr"/>
                </a:tc>
                <a:tc hMerge="1">
                  <a:txBody>
                    <a:bodyPr/>
                    <a:lstStyle/>
                    <a:p>
                      <a:pPr algn="l" fontAlgn="ctr"/>
                      <a:endParaRPr lang="en-US" sz="1400" dirty="0">
                        <a:solidFill>
                          <a:schemeClr val="bg1"/>
                        </a:solidFill>
                      </a:endParaRPr>
                    </a:p>
                  </a:txBody>
                  <a:tcPr marL="47625" marR="47625" marT="47625" marB="47625" anchor="ctr"/>
                </a:tc>
                <a:extLst>
                  <a:ext uri="{0D108BD9-81ED-4DB2-BD59-A6C34878D82A}">
                    <a16:rowId xmlns="" xmlns:a16="http://schemas.microsoft.com/office/drawing/2014/main" val="10000"/>
                  </a:ext>
                </a:extLst>
              </a:tr>
              <a:tr h="278616">
                <a:tc>
                  <a:txBody>
                    <a:bodyPr/>
                    <a:lstStyle/>
                    <a:p>
                      <a:pPr fontAlgn="ctr"/>
                      <a:r>
                        <a:rPr lang="en-US" sz="1400" b="0" dirty="0">
                          <a:solidFill>
                            <a:srgbClr val="58585B"/>
                          </a:solidFill>
                        </a:rPr>
                        <a:t>get</a:t>
                      </a:r>
                    </a:p>
                  </a:txBody>
                  <a:tcPr marL="47625" marR="47625" marT="47625" marB="47625" anchor="ctr"/>
                </a:tc>
                <a:tc>
                  <a:txBody>
                    <a:bodyPr/>
                    <a:lstStyle/>
                    <a:p>
                      <a:pPr fontAlgn="ctr"/>
                      <a:r>
                        <a:rPr lang="en-US" sz="1400" b="0" dirty="0">
                          <a:solidFill>
                            <a:srgbClr val="58585B"/>
                          </a:solidFill>
                        </a:rPr>
                        <a:t>copy-config</a:t>
                      </a:r>
                    </a:p>
                  </a:txBody>
                  <a:tcPr marL="47625" marR="47625" marT="47625" marB="47625" anchor="ctr"/>
                </a:tc>
                <a:tc>
                  <a:txBody>
                    <a:bodyPr/>
                    <a:lstStyle/>
                    <a:p>
                      <a:pPr marL="0" marR="0" indent="0" algn="l" defTabSz="685777" rtl="0" eaLnBrk="1" fontAlgn="ctr" latinLnBrk="0" hangingPunct="1">
                        <a:lnSpc>
                          <a:spcPct val="100000"/>
                        </a:lnSpc>
                        <a:spcBef>
                          <a:spcPts val="0"/>
                        </a:spcBef>
                        <a:spcAft>
                          <a:spcPts val="0"/>
                        </a:spcAft>
                        <a:buClrTx/>
                        <a:buSzTx/>
                        <a:buFontTx/>
                        <a:buNone/>
                        <a:tabLst/>
                        <a:defRPr/>
                      </a:pPr>
                      <a:r>
                        <a:rPr lang="en-US" sz="1400" b="0" dirty="0">
                          <a:solidFill>
                            <a:srgbClr val="58585B"/>
                          </a:solidFill>
                        </a:rPr>
                        <a:t>unlock</a:t>
                      </a:r>
                    </a:p>
                  </a:txBody>
                  <a:tcPr marL="47625" marR="47625" marT="47625" marB="47625" anchor="ctr"/>
                </a:tc>
                <a:extLst>
                  <a:ext uri="{0D108BD9-81ED-4DB2-BD59-A6C34878D82A}">
                    <a16:rowId xmlns="" xmlns:a16="http://schemas.microsoft.com/office/drawing/2014/main" val="10001"/>
                  </a:ext>
                </a:extLst>
              </a:tr>
              <a:tr h="278616">
                <a:tc>
                  <a:txBody>
                    <a:bodyPr/>
                    <a:lstStyle/>
                    <a:p>
                      <a:pPr fontAlgn="ctr"/>
                      <a:r>
                        <a:rPr lang="en-US" sz="1400" b="0" dirty="0">
                          <a:solidFill>
                            <a:srgbClr val="58585B"/>
                          </a:solidFill>
                        </a:rPr>
                        <a:t>get-config</a:t>
                      </a:r>
                    </a:p>
                  </a:txBody>
                  <a:tcPr marL="47625" marR="47625" marT="47625" marB="47625" anchor="ctr"/>
                </a:tc>
                <a:tc>
                  <a:txBody>
                    <a:bodyPr/>
                    <a:lstStyle/>
                    <a:p>
                      <a:pPr fontAlgn="ctr"/>
                      <a:r>
                        <a:rPr lang="en-US" sz="1400" b="0" dirty="0">
                          <a:solidFill>
                            <a:srgbClr val="58585B"/>
                          </a:solidFill>
                        </a:rPr>
                        <a:t>delete-config</a:t>
                      </a:r>
                    </a:p>
                  </a:txBody>
                  <a:tcPr marL="47625" marR="47625" marT="47625" marB="47625" anchor="ctr"/>
                </a:tc>
                <a:tc>
                  <a:txBody>
                    <a:bodyPr/>
                    <a:lstStyle/>
                    <a:p>
                      <a:pPr fontAlgn="ctr"/>
                      <a:r>
                        <a:rPr lang="en-US" sz="1400" b="0" dirty="0">
                          <a:solidFill>
                            <a:srgbClr val="58585B"/>
                          </a:solidFill>
                        </a:rPr>
                        <a:t>close-session</a:t>
                      </a:r>
                    </a:p>
                  </a:txBody>
                  <a:tcPr marL="47625" marR="47625" marT="47625" marB="47625" anchor="ctr"/>
                </a:tc>
                <a:extLst>
                  <a:ext uri="{0D108BD9-81ED-4DB2-BD59-A6C34878D82A}">
                    <a16:rowId xmlns="" xmlns:a16="http://schemas.microsoft.com/office/drawing/2014/main" val="10002"/>
                  </a:ext>
                </a:extLst>
              </a:tr>
              <a:tr h="278616">
                <a:tc>
                  <a:txBody>
                    <a:bodyPr/>
                    <a:lstStyle/>
                    <a:p>
                      <a:pPr fontAlgn="ctr"/>
                      <a:r>
                        <a:rPr lang="en-US" sz="1400" b="0" dirty="0">
                          <a:solidFill>
                            <a:srgbClr val="58585B"/>
                          </a:solidFill>
                        </a:rPr>
                        <a:t>edit-config</a:t>
                      </a:r>
                    </a:p>
                  </a:txBody>
                  <a:tcPr marL="47625" marR="47625" marT="47625" marB="47625" anchor="ctr"/>
                </a:tc>
                <a:tc>
                  <a:txBody>
                    <a:bodyPr/>
                    <a:lstStyle/>
                    <a:p>
                      <a:pPr marL="0" marR="0" indent="0" algn="l" defTabSz="685777" rtl="0" eaLnBrk="1" fontAlgn="ctr" latinLnBrk="0" hangingPunct="1">
                        <a:lnSpc>
                          <a:spcPct val="100000"/>
                        </a:lnSpc>
                        <a:spcBef>
                          <a:spcPts val="0"/>
                        </a:spcBef>
                        <a:spcAft>
                          <a:spcPts val="0"/>
                        </a:spcAft>
                        <a:buClrTx/>
                        <a:buSzTx/>
                        <a:buFontTx/>
                        <a:buNone/>
                        <a:tabLst/>
                        <a:defRPr/>
                      </a:pPr>
                      <a:r>
                        <a:rPr lang="en-US" sz="1400" b="0" dirty="0">
                          <a:solidFill>
                            <a:srgbClr val="58585B"/>
                          </a:solidFill>
                        </a:rPr>
                        <a:t>lock</a:t>
                      </a:r>
                    </a:p>
                  </a:txBody>
                  <a:tcPr marL="47625" marR="47625" marT="47625" marB="47625" anchor="ctr"/>
                </a:tc>
                <a:tc>
                  <a:txBody>
                    <a:bodyPr/>
                    <a:lstStyle/>
                    <a:p>
                      <a:pPr fontAlgn="ctr"/>
                      <a:r>
                        <a:rPr lang="en-US" sz="1400" b="0" dirty="0">
                          <a:solidFill>
                            <a:srgbClr val="58585B"/>
                          </a:solidFill>
                        </a:rPr>
                        <a:t>kill-session</a:t>
                      </a:r>
                    </a:p>
                  </a:txBody>
                  <a:tcPr marL="47625" marR="47625" marT="47625" marB="47625" anchor="ctr"/>
                </a:tc>
                <a:extLst>
                  <a:ext uri="{0D108BD9-81ED-4DB2-BD59-A6C34878D82A}">
                    <a16:rowId xmlns=""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45109953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a:r>
              <a:rPr lang="en-GB" altLang="en-US" sz="1600" dirty="0"/>
              <a:t>Understanding Network Programmability and Device Models </a:t>
            </a:r>
            <a:r>
              <a:rPr lang="en-US" altLang="en-US" sz="1600" dirty="0"/>
              <a:t/>
            </a:r>
            <a:br>
              <a:rPr lang="en-US" altLang="en-US" sz="1600" dirty="0"/>
            </a:br>
            <a:r>
              <a:rPr dirty="0"/>
              <a:t>What is NETCONF? (Contd.)</a:t>
            </a:r>
            <a:endParaRPr lang="en-US" altLang="en-US" dirty="0"/>
          </a:p>
        </p:txBody>
      </p:sp>
      <p:sp>
        <p:nvSpPr>
          <p:cNvPr id="2" name="Content Placeholder 1">
            <a:extLst>
              <a:ext uri="{FF2B5EF4-FFF2-40B4-BE49-F238E27FC236}">
                <a16:creationId xmlns="" xmlns:a16="http://schemas.microsoft.com/office/drawing/2014/main" id="{E9C9D2EF-7E33-48DF-ADD3-1C819AAA5017}"/>
              </a:ext>
            </a:extLst>
          </p:cNvPr>
          <p:cNvSpPr/>
          <p:nvPr/>
        </p:nvSpPr>
        <p:spPr>
          <a:xfrm>
            <a:off x="267383" y="789337"/>
            <a:ext cx="8673969" cy="933589"/>
          </a:xfrm>
          <a:prstGeom prst="rect">
            <a:avLst/>
          </a:prstGeom>
        </p:spPr>
        <p:txBody>
          <a:bodyPr wrap="square">
            <a:spAutoFit/>
          </a:bodyPr>
          <a:lstStyle/>
          <a:p>
            <a:pPr marL="0" indent="0">
              <a:spcBef>
                <a:spcPts val="200"/>
              </a:spcBef>
              <a:spcAft>
                <a:spcPts val="200"/>
              </a:spcAft>
              <a:buNone/>
            </a:pPr>
            <a:r>
              <a:rPr lang="en-US" sz="1600" b="1" dirty="0">
                <a:solidFill>
                  <a:srgbClr val="000000"/>
                </a:solidFill>
              </a:rPr>
              <a:t>NETCONF versus SNMP</a:t>
            </a:r>
          </a:p>
          <a:p>
            <a:pPr marL="180975" indent="-180975">
              <a:spcBef>
                <a:spcPts val="200"/>
              </a:spcBef>
              <a:spcAft>
                <a:spcPts val="200"/>
              </a:spcAft>
              <a:buClrTx/>
              <a:buSzPct val="100000"/>
              <a:buFont typeface="Arial" panose="020B0604020202020204" pitchFamily="34" charset="0"/>
              <a:buChar char="•"/>
            </a:pPr>
            <a:r>
              <a:rPr lang="en-US" sz="1600" dirty="0">
                <a:solidFill>
                  <a:srgbClr val="000000"/>
                </a:solidFill>
              </a:rPr>
              <a:t>NETCONF and SNMP protocols are both defined to remotely configure devices. </a:t>
            </a:r>
          </a:p>
          <a:p>
            <a:pPr marL="180975" indent="-180975">
              <a:spcBef>
                <a:spcPts val="200"/>
              </a:spcBef>
              <a:spcAft>
                <a:spcPts val="200"/>
              </a:spcAft>
              <a:buClrTx/>
              <a:buSzPct val="100000"/>
              <a:buFont typeface="Arial" panose="020B0604020202020204" pitchFamily="34" charset="0"/>
              <a:buChar char="•"/>
            </a:pPr>
            <a:r>
              <a:rPr lang="en-US" sz="1600" dirty="0">
                <a:solidFill>
                  <a:srgbClr val="000000"/>
                </a:solidFill>
              </a:rPr>
              <a:t>Features of both are given below:</a:t>
            </a:r>
          </a:p>
        </p:txBody>
      </p:sp>
      <p:graphicFrame>
        <p:nvGraphicFramePr>
          <p:cNvPr id="5" name="Table 1"/>
          <p:cNvGraphicFramePr>
            <a:graphicFrameLocks noGrp="1"/>
          </p:cNvGraphicFramePr>
          <p:nvPr>
            <p:extLst>
              <p:ext uri="{D42A27DB-BD31-4B8C-83A1-F6EECF244321}">
                <p14:modId xmlns:p14="http://schemas.microsoft.com/office/powerpoint/2010/main" val="2272715451"/>
              </p:ext>
            </p:extLst>
          </p:nvPr>
        </p:nvGraphicFramePr>
        <p:xfrm>
          <a:off x="324312" y="1867192"/>
          <a:ext cx="8568835" cy="2178825"/>
        </p:xfrm>
        <a:graphic>
          <a:graphicData uri="http://schemas.openxmlformats.org/drawingml/2006/table">
            <a:tbl>
              <a:tblPr firstRow="1" bandRow="1">
                <a:tableStyleId>{5C22544A-7EE6-4342-B048-85BDC9FD1C3A}</a:tableStyleId>
              </a:tblPr>
              <a:tblGrid>
                <a:gridCol w="3899730">
                  <a:extLst>
                    <a:ext uri="{9D8B030D-6E8A-4147-A177-3AD203B41FA5}">
                      <a16:colId xmlns="" xmlns:a16="http://schemas.microsoft.com/office/drawing/2014/main" val="20000"/>
                    </a:ext>
                  </a:extLst>
                </a:gridCol>
                <a:gridCol w="4669105">
                  <a:extLst>
                    <a:ext uri="{9D8B030D-6E8A-4147-A177-3AD203B41FA5}">
                      <a16:colId xmlns="" xmlns:a16="http://schemas.microsoft.com/office/drawing/2014/main" val="20001"/>
                    </a:ext>
                  </a:extLst>
                </a:gridCol>
              </a:tblGrid>
              <a:tr h="320105">
                <a:tc>
                  <a:txBody>
                    <a:bodyPr/>
                    <a:lstStyle/>
                    <a:p>
                      <a:pPr algn="ctr" fontAlgn="ctr"/>
                      <a:r>
                        <a:rPr lang="en-US" sz="1400" dirty="0"/>
                        <a:t>NETCONF</a:t>
                      </a:r>
                    </a:p>
                  </a:txBody>
                  <a:tcPr marL="47625" marR="47625" marT="47625" marB="47625" anchor="ctr"/>
                </a:tc>
                <a:tc>
                  <a:txBody>
                    <a:bodyPr/>
                    <a:lstStyle/>
                    <a:p>
                      <a:pPr algn="ctr" fontAlgn="ctr"/>
                      <a:r>
                        <a:rPr lang="en-US" sz="1400" dirty="0"/>
                        <a:t>SNMP</a:t>
                      </a:r>
                    </a:p>
                  </a:txBody>
                  <a:tcPr marL="47625" marR="47625" marT="47625" marB="47625" anchor="ctr"/>
                </a:tc>
                <a:extLst>
                  <a:ext uri="{0D108BD9-81ED-4DB2-BD59-A6C34878D82A}">
                    <a16:rowId xmlns="" xmlns:a16="http://schemas.microsoft.com/office/drawing/2014/main" val="10000"/>
                  </a:ext>
                </a:extLst>
              </a:tr>
              <a:tr h="1858720">
                <a:tc>
                  <a:txBody>
                    <a:bodyPr/>
                    <a:lstStyle/>
                    <a:p>
                      <a:pPr marL="177800" indent="-177800" algn="l" defTabSz="685777" rtl="0" eaLnBrk="1" fontAlgn="ctr" latinLnBrk="0" hangingPunct="1">
                        <a:spcBef>
                          <a:spcPts val="200"/>
                        </a:spcBef>
                        <a:spcAft>
                          <a:spcPts val="200"/>
                        </a:spcAft>
                        <a:buFont typeface="Arial" pitchFamily="34" charset="0"/>
                        <a:buChar char="•"/>
                      </a:pPr>
                      <a:r>
                        <a:rPr lang="en-GB" sz="1400" b="0" kern="1200" dirty="0">
                          <a:solidFill>
                            <a:srgbClr val="58585B"/>
                          </a:solidFill>
                          <a:latin typeface="+mn-lt"/>
                          <a:ea typeface="+mn-ea"/>
                          <a:cs typeface="+mn-cs"/>
                        </a:rPr>
                        <a:t>Multiple configuration data stores</a:t>
                      </a:r>
                      <a:r>
                        <a:rPr lang="en-GB" sz="1400" b="0" kern="1200" baseline="0" dirty="0">
                          <a:solidFill>
                            <a:srgbClr val="58585B"/>
                          </a:solidFill>
                          <a:latin typeface="+mn-lt"/>
                          <a:ea typeface="+mn-ea"/>
                          <a:cs typeface="+mn-cs"/>
                        </a:rPr>
                        <a:t> </a:t>
                      </a:r>
                      <a:r>
                        <a:rPr lang="en-GB" sz="1400" b="0" kern="1200" dirty="0">
                          <a:solidFill>
                            <a:srgbClr val="58585B"/>
                          </a:solidFill>
                          <a:latin typeface="+mn-lt"/>
                          <a:ea typeface="+mn-ea"/>
                          <a:cs typeface="+mn-cs"/>
                        </a:rPr>
                        <a:t>(candidate, running, startup)</a:t>
                      </a:r>
                    </a:p>
                    <a:p>
                      <a:pPr marL="0" indent="-177800" algn="l" defTabSz="685777" rtl="0" eaLnBrk="1" fontAlgn="ctr" latinLnBrk="0" hangingPunct="1">
                        <a:spcBef>
                          <a:spcPts val="200"/>
                        </a:spcBef>
                        <a:spcAft>
                          <a:spcPts val="200"/>
                        </a:spcAft>
                        <a:buFont typeface="Arial" pitchFamily="34" charset="0"/>
                        <a:buChar char="•"/>
                      </a:pPr>
                      <a:r>
                        <a:rPr lang="en-GB" sz="1400" b="0" kern="1200" dirty="0">
                          <a:solidFill>
                            <a:srgbClr val="58585B"/>
                          </a:solidFill>
                          <a:latin typeface="+mn-lt"/>
                          <a:ea typeface="+mn-ea"/>
                          <a:cs typeface="+mn-cs"/>
                        </a:rPr>
                        <a:t>Device-level and network-wide transactions</a:t>
                      </a:r>
                    </a:p>
                    <a:p>
                      <a:pPr marL="0" indent="-177800" algn="l" defTabSz="685777" rtl="0" eaLnBrk="1" fontAlgn="ctr" latinLnBrk="0" hangingPunct="1">
                        <a:spcBef>
                          <a:spcPts val="200"/>
                        </a:spcBef>
                        <a:spcAft>
                          <a:spcPts val="200"/>
                        </a:spcAft>
                        <a:buFont typeface="Arial" pitchFamily="34" charset="0"/>
                        <a:buChar char="•"/>
                      </a:pPr>
                      <a:r>
                        <a:rPr lang="en-GB" sz="1400" b="0" kern="1200" dirty="0">
                          <a:solidFill>
                            <a:srgbClr val="58585B"/>
                          </a:solidFill>
                          <a:latin typeface="+mn-lt"/>
                          <a:ea typeface="+mn-ea"/>
                          <a:cs typeface="+mn-cs"/>
                        </a:rPr>
                        <a:t>Configuration testing and validation</a:t>
                      </a:r>
                    </a:p>
                    <a:p>
                      <a:pPr marL="0" indent="-177800" algn="l" defTabSz="685777" rtl="0" eaLnBrk="1" fontAlgn="ctr" latinLnBrk="0" hangingPunct="1">
                        <a:spcBef>
                          <a:spcPts val="200"/>
                        </a:spcBef>
                        <a:spcAft>
                          <a:spcPts val="200"/>
                        </a:spcAft>
                        <a:buFont typeface="Arial" pitchFamily="34" charset="0"/>
                        <a:buChar char="•"/>
                      </a:pPr>
                      <a:r>
                        <a:rPr lang="en-GB" sz="1400" b="0" kern="1200" dirty="0">
                          <a:solidFill>
                            <a:srgbClr val="58585B"/>
                          </a:solidFill>
                          <a:latin typeface="+mn-lt"/>
                          <a:ea typeface="+mn-ea"/>
                          <a:cs typeface="+mn-cs"/>
                        </a:rPr>
                        <a:t>Extensible remote procedure calls</a:t>
                      </a:r>
                    </a:p>
                    <a:p>
                      <a:pPr marL="0" indent="-177800" algn="l" defTabSz="685777" rtl="0" eaLnBrk="1" fontAlgn="ctr" latinLnBrk="0" hangingPunct="1">
                        <a:spcBef>
                          <a:spcPts val="200"/>
                        </a:spcBef>
                        <a:spcAft>
                          <a:spcPts val="200"/>
                        </a:spcAft>
                        <a:buFont typeface="Arial" pitchFamily="34" charset="0"/>
                        <a:buChar char="•"/>
                      </a:pPr>
                      <a:r>
                        <a:rPr lang="en-GB" sz="1400" b="0" kern="1200" dirty="0">
                          <a:solidFill>
                            <a:srgbClr val="58585B"/>
                          </a:solidFill>
                          <a:latin typeface="+mn-lt"/>
                          <a:ea typeface="+mn-ea"/>
                          <a:cs typeface="+mn-cs"/>
                        </a:rPr>
                        <a:t>Built-in capability exchange</a:t>
                      </a:r>
                    </a:p>
                  </a:txBody>
                  <a:tcPr marL="47625" marR="47625" marT="47625" marB="47625" anchor="ctr"/>
                </a:tc>
                <a:tc>
                  <a:txBody>
                    <a:bodyPr/>
                    <a:lstStyle/>
                    <a:p>
                      <a:pPr marL="285750" indent="-285750" algn="l" defTabSz="685777" rtl="0" eaLnBrk="1" fontAlgn="ctr" latinLnBrk="0" hangingPunct="1">
                        <a:spcBef>
                          <a:spcPts val="200"/>
                        </a:spcBef>
                        <a:spcAft>
                          <a:spcPts val="200"/>
                        </a:spcAft>
                        <a:buFont typeface="Arial" pitchFamily="34" charset="0"/>
                        <a:buChar char="•"/>
                      </a:pPr>
                      <a:r>
                        <a:rPr lang="en-US" sz="1400" b="0" kern="1200" dirty="0">
                          <a:solidFill>
                            <a:srgbClr val="58585B"/>
                          </a:solidFill>
                          <a:latin typeface="+mn-lt"/>
                          <a:ea typeface="+mn-ea"/>
                          <a:cs typeface="+mn-cs"/>
                        </a:rPr>
                        <a:t>Uses pull model when retrieving data from device</a:t>
                      </a:r>
                    </a:p>
                    <a:p>
                      <a:pPr marL="285750" indent="-285750" algn="l" defTabSz="685777" rtl="0" eaLnBrk="1" fontAlgn="ctr" latinLnBrk="0" hangingPunct="1">
                        <a:spcBef>
                          <a:spcPts val="200"/>
                        </a:spcBef>
                        <a:spcAft>
                          <a:spcPts val="200"/>
                        </a:spcAft>
                        <a:buFont typeface="Arial" pitchFamily="34" charset="0"/>
                        <a:buChar char="•"/>
                      </a:pPr>
                      <a:r>
                        <a:rPr lang="en-US" sz="1400" b="0" kern="1200" dirty="0">
                          <a:solidFill>
                            <a:srgbClr val="58585B"/>
                          </a:solidFill>
                          <a:latin typeface="+mn-lt"/>
                          <a:ea typeface="+mn-ea"/>
                          <a:cs typeface="+mn-cs"/>
                        </a:rPr>
                        <a:t>Does not have a discovery process for finding Management Information Base (MIBs) supported by a device</a:t>
                      </a:r>
                    </a:p>
                    <a:p>
                      <a:pPr marL="285750" indent="-285750" algn="l" defTabSz="685777" rtl="0" eaLnBrk="1" fontAlgn="ctr" latinLnBrk="0" hangingPunct="1">
                        <a:spcBef>
                          <a:spcPts val="200"/>
                        </a:spcBef>
                        <a:spcAft>
                          <a:spcPts val="200"/>
                        </a:spcAft>
                        <a:buFont typeface="Arial" pitchFamily="34" charset="0"/>
                        <a:buChar char="•"/>
                      </a:pPr>
                      <a:r>
                        <a:rPr lang="en-US" sz="1400" b="0" kern="1200" dirty="0">
                          <a:solidFill>
                            <a:srgbClr val="58585B"/>
                          </a:solidFill>
                          <a:latin typeface="+mn-lt"/>
                          <a:ea typeface="+mn-ea"/>
                          <a:cs typeface="+mn-cs"/>
                        </a:rPr>
                        <a:t>Does not support the concept of transactions</a:t>
                      </a:r>
                    </a:p>
                    <a:p>
                      <a:pPr marL="285750" indent="-285750" algn="l" defTabSz="685777" rtl="0" eaLnBrk="1" fontAlgn="ctr" latinLnBrk="0" hangingPunct="1">
                        <a:spcBef>
                          <a:spcPts val="200"/>
                        </a:spcBef>
                        <a:spcAft>
                          <a:spcPts val="200"/>
                        </a:spcAft>
                        <a:buFont typeface="Arial" pitchFamily="34" charset="0"/>
                        <a:buChar char="•"/>
                      </a:pPr>
                      <a:r>
                        <a:rPr lang="en-US" sz="1400" b="0" kern="1200" dirty="0">
                          <a:solidFill>
                            <a:srgbClr val="58585B"/>
                          </a:solidFill>
                          <a:latin typeface="+mn-lt"/>
                          <a:ea typeface="+mn-ea"/>
                          <a:cs typeface="+mn-cs"/>
                        </a:rPr>
                        <a:t>Lacks backup-and-restore of element configuration</a:t>
                      </a:r>
                    </a:p>
                    <a:p>
                      <a:pPr marL="285750" indent="-285750" algn="l" defTabSz="685777" rtl="0" eaLnBrk="1" fontAlgn="ctr" latinLnBrk="0" hangingPunct="1">
                        <a:spcBef>
                          <a:spcPts val="200"/>
                        </a:spcBef>
                        <a:spcAft>
                          <a:spcPts val="200"/>
                        </a:spcAft>
                        <a:buFont typeface="Arial" pitchFamily="34" charset="0"/>
                        <a:buChar char="•"/>
                      </a:pPr>
                      <a:r>
                        <a:rPr lang="en-US" sz="1400" b="0" kern="1200" dirty="0">
                          <a:solidFill>
                            <a:srgbClr val="58585B"/>
                          </a:solidFill>
                          <a:latin typeface="+mn-lt"/>
                          <a:ea typeface="+mn-ea"/>
                          <a:cs typeface="+mn-cs"/>
                        </a:rPr>
                        <a:t>Limited industry support for configuration MIBs</a:t>
                      </a:r>
                    </a:p>
                  </a:txBody>
                  <a:tcPr marL="47625" marR="47625" marT="47625" marB="47625" anchor="ctr"/>
                </a:tc>
                <a:extLst>
                  <a:ext uri="{0D108BD9-81ED-4DB2-BD59-A6C34878D82A}">
                    <a16:rowId xmlns=""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384870317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a:r>
              <a:rPr lang="en-GB" altLang="en-US" sz="1600" dirty="0"/>
              <a:t>Understanding Network Programmability and Device Models</a:t>
            </a:r>
            <a:br>
              <a:rPr lang="en-GB" altLang="en-US" sz="1600" dirty="0"/>
            </a:br>
            <a:r>
              <a:rPr dirty="0"/>
              <a:t>What is RESTCONF?</a:t>
            </a:r>
            <a:endParaRPr lang="en-US" altLang="en-US" dirty="0"/>
          </a:p>
        </p:txBody>
      </p:sp>
      <p:sp>
        <p:nvSpPr>
          <p:cNvPr id="8" name="Content Placeholder 1">
            <a:extLst>
              <a:ext uri="{FF2B5EF4-FFF2-40B4-BE49-F238E27FC236}">
                <a16:creationId xmlns="" xmlns:a16="http://schemas.microsoft.com/office/drawing/2014/main" id="{33E433B5-7F69-4F54-9906-A894C0194600}"/>
              </a:ext>
            </a:extLst>
          </p:cNvPr>
          <p:cNvSpPr>
            <a:spLocks noGrp="1"/>
          </p:cNvSpPr>
          <p:nvPr>
            <p:ph idx="1"/>
          </p:nvPr>
        </p:nvSpPr>
        <p:spPr>
          <a:xfrm>
            <a:off x="288912" y="735573"/>
            <a:ext cx="4717656" cy="3907560"/>
          </a:xfrm>
        </p:spPr>
        <p:txBody>
          <a:bodyPr/>
          <a:lstStyle/>
          <a:p>
            <a:pPr>
              <a:buClrTx/>
              <a:buSzPct val="100000"/>
              <a:buFont typeface="Arial" panose="020B0604020202020204" pitchFamily="34" charset="0"/>
              <a:buChar char="•"/>
            </a:pPr>
            <a:r>
              <a:rPr lang="en-US" sz="1600" dirty="0"/>
              <a:t>The RESTCONF RFC 8040 defines a protocol and mechanism for REST-like access to configuration information and control.</a:t>
            </a:r>
          </a:p>
          <a:p>
            <a:pPr>
              <a:buClrTx/>
              <a:buSzPct val="100000"/>
              <a:buFont typeface="Arial" panose="020B0604020202020204" pitchFamily="34" charset="0"/>
              <a:buChar char="•"/>
            </a:pPr>
            <a:r>
              <a:rPr lang="en-IN" sz="1600" dirty="0"/>
              <a:t>RESTCONF uses datastore models and command verbs defined in NETCONF, encapsulated in HTTP messages. </a:t>
            </a:r>
            <a:endParaRPr lang="en-US" sz="1600" dirty="0"/>
          </a:p>
          <a:p>
            <a:pPr marL="180975" indent="-180975">
              <a:buClrTx/>
              <a:buSzPct val="100000"/>
              <a:buFont typeface="Arial" panose="020B0604020202020204" pitchFamily="34" charset="0"/>
              <a:buChar char="•"/>
            </a:pPr>
            <a:r>
              <a:rPr lang="en-IN" sz="1600" dirty="0"/>
              <a:t>RESTCONF </a:t>
            </a:r>
            <a:r>
              <a:rPr lang="en-US" sz="1600" dirty="0"/>
              <a:t>uses structured data (XML or JSON) and YANG to provide REST-like APIs, enabling programmatic access to devices.</a:t>
            </a:r>
          </a:p>
          <a:p>
            <a:pPr marL="180975" indent="-180975">
              <a:buClrTx/>
              <a:buSzPct val="100000"/>
              <a:buFont typeface="Arial" panose="020B0604020202020204" pitchFamily="34" charset="0"/>
              <a:buChar char="•"/>
            </a:pPr>
            <a:r>
              <a:rPr lang="en-IN" sz="1600" dirty="0"/>
              <a:t>RESTCONF is not intended to replace NETCONF, instead provide an HTTP interface that follows the REST principles and is compatible with the NETCONF datastore model. </a:t>
            </a:r>
            <a:endParaRPr lang="en-US" sz="1600" dirty="0"/>
          </a:p>
          <a:p>
            <a:pPr>
              <a:buClrTx/>
              <a:buSzPct val="100000"/>
              <a:buFont typeface="Arial" panose="020B0604020202020204" pitchFamily="34" charset="0"/>
              <a:buChar char="•"/>
            </a:pPr>
            <a:endParaRPr lang="en-US" sz="1600" dirty="0"/>
          </a:p>
        </p:txBody>
      </p:sp>
      <p:pic>
        <p:nvPicPr>
          <p:cNvPr id="2" name="Picture 1">
            <a:extLst>
              <a:ext uri="{FF2B5EF4-FFF2-40B4-BE49-F238E27FC236}">
                <a16:creationId xmlns="" xmlns:a16="http://schemas.microsoft.com/office/drawing/2014/main" id="{D89693B1-5831-4519-A25D-88351CB71121}"/>
              </a:ext>
            </a:extLst>
          </p:cNvPr>
          <p:cNvPicPr>
            <a:picLocks noChangeAspect="1"/>
          </p:cNvPicPr>
          <p:nvPr/>
        </p:nvPicPr>
        <p:blipFill>
          <a:blip r:embed="rId4"/>
          <a:stretch>
            <a:fillRect/>
          </a:stretch>
        </p:blipFill>
        <p:spPr>
          <a:xfrm>
            <a:off x="4942348" y="862306"/>
            <a:ext cx="4014642" cy="3104218"/>
          </a:xfrm>
          <a:prstGeom prst="rect">
            <a:avLst/>
          </a:prstGeom>
          <a:ln w="6350">
            <a:solidFill>
              <a:schemeClr val="tx1"/>
            </a:solidFill>
          </a:ln>
        </p:spPr>
      </p:pic>
      <p:sp>
        <p:nvSpPr>
          <p:cNvPr id="6" name="TextBox 1"/>
          <p:cNvSpPr txBox="1"/>
          <p:nvPr/>
        </p:nvSpPr>
        <p:spPr>
          <a:xfrm>
            <a:off x="4942348" y="4014883"/>
            <a:ext cx="4014642" cy="584775"/>
          </a:xfrm>
          <a:prstGeom prst="rect">
            <a:avLst/>
          </a:prstGeom>
          <a:noFill/>
        </p:spPr>
        <p:txBody>
          <a:bodyPr wrap="square" rtlCol="0">
            <a:spAutoFit/>
          </a:bodyPr>
          <a:lstStyle/>
          <a:p>
            <a:pPr algn="ctr"/>
            <a:r>
              <a:rPr lang="en-GB" sz="1600" dirty="0">
                <a:solidFill>
                  <a:srgbClr val="000000"/>
                </a:solidFill>
              </a:rPr>
              <a:t>RESTCONF in the Model-Driven Programmability Stack</a:t>
            </a:r>
            <a:endParaRPr lang="en-US" sz="1600" dirty="0">
              <a:solidFill>
                <a:srgbClr val="000000"/>
              </a:solidFill>
            </a:endParaRPr>
          </a:p>
        </p:txBody>
      </p:sp>
    </p:spTree>
    <p:custDataLst>
      <p:tags r:id="rId1"/>
    </p:custDataLst>
    <p:extLst>
      <p:ext uri="{BB962C8B-B14F-4D97-AF65-F5344CB8AC3E}">
        <p14:creationId xmlns:p14="http://schemas.microsoft.com/office/powerpoint/2010/main" val="102617079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pPr marL="180975"/>
            <a:r>
              <a:rPr lang="en-GB" altLang="en-US" sz="1600" dirty="0"/>
              <a:t>Understanding Network Programmability and Device Models</a:t>
            </a:r>
            <a:br>
              <a:rPr lang="en-GB" altLang="en-US" sz="1600" dirty="0"/>
            </a:br>
            <a:r>
              <a:rPr dirty="0"/>
              <a:t>What is RESTCONF? (Contd.)</a:t>
            </a:r>
            <a:endParaRPr lang="en-US" altLang="en-US" dirty="0"/>
          </a:p>
        </p:txBody>
      </p:sp>
      <p:sp>
        <p:nvSpPr>
          <p:cNvPr id="8195" name="Content Placeholder 1"/>
          <p:cNvSpPr>
            <a:spLocks noGrp="1" noChangeArrowheads="1"/>
          </p:cNvSpPr>
          <p:nvPr>
            <p:ph idx="1"/>
          </p:nvPr>
        </p:nvSpPr>
        <p:spPr>
          <a:xfrm>
            <a:off x="252699" y="864296"/>
            <a:ext cx="8737391" cy="3606104"/>
          </a:xfrm>
        </p:spPr>
        <p:txBody>
          <a:bodyPr/>
          <a:lstStyle/>
          <a:p>
            <a:pPr marL="0" indent="0">
              <a:spcBef>
                <a:spcPts val="500"/>
              </a:spcBef>
              <a:spcAft>
                <a:spcPts val="500"/>
              </a:spcAft>
              <a:buNone/>
            </a:pPr>
            <a:r>
              <a:rPr lang="en-US" sz="1600" b="1" dirty="0"/>
              <a:t>RESTCONF vs. NETCONF</a:t>
            </a:r>
          </a:p>
          <a:p>
            <a:pPr>
              <a:spcBef>
                <a:spcPts val="500"/>
              </a:spcBef>
              <a:spcAft>
                <a:spcPts val="500"/>
              </a:spcAft>
              <a:buFont typeface="Arial" panose="020B0604020202020204" pitchFamily="34" charset="0"/>
              <a:buChar char="•"/>
            </a:pPr>
            <a:r>
              <a:rPr lang="en-IN" sz="1600" dirty="0"/>
              <a:t>Overall, NETCONF is more comprehensive, flexible, and complex than RESTCONF. The differences between NETCONF and RESTCONF:</a:t>
            </a:r>
          </a:p>
          <a:p>
            <a:pPr lvl="1">
              <a:spcBef>
                <a:spcPts val="500"/>
              </a:spcBef>
              <a:spcAft>
                <a:spcPts val="500"/>
              </a:spcAft>
              <a:buFont typeface="Arial" panose="020B0604020202020204" pitchFamily="34" charset="0"/>
              <a:buChar char="•"/>
            </a:pPr>
            <a:r>
              <a:rPr lang="en-IN" sz="1600" dirty="0"/>
              <a:t>RESTCONF is easier to learn and use for engineers with previous REST API experience. </a:t>
            </a:r>
            <a:endParaRPr lang="en-US" sz="1600" dirty="0"/>
          </a:p>
          <a:p>
            <a:pPr marL="361950" indent="-271463">
              <a:spcBef>
                <a:spcPts val="500"/>
              </a:spcBef>
              <a:spcAft>
                <a:spcPts val="500"/>
              </a:spcAft>
              <a:buFont typeface="Arial" pitchFamily="34" charset="0"/>
              <a:buChar char="•"/>
            </a:pPr>
            <a:r>
              <a:rPr lang="en-GB" sz="1600" dirty="0"/>
              <a:t>NETCONF supports running and candidate data stores, while RESTCONF supports only a running data store as any edits of candidate data store are immediately committed.</a:t>
            </a:r>
          </a:p>
          <a:p>
            <a:pPr marL="361950" indent="-271463">
              <a:spcBef>
                <a:spcPts val="500"/>
              </a:spcBef>
              <a:spcAft>
                <a:spcPts val="500"/>
              </a:spcAft>
              <a:buFont typeface="Arial" pitchFamily="34" charset="0"/>
              <a:buChar char="•"/>
            </a:pPr>
            <a:r>
              <a:rPr lang="en-GB" sz="1600" dirty="0"/>
              <a:t>RESTCONF does not support obtaining or releasing a data store lock. If a data store has an active lock, the RESTCONF edit operation will fail.</a:t>
            </a:r>
          </a:p>
          <a:p>
            <a:pPr marL="361950" indent="-271463">
              <a:spcBef>
                <a:spcPts val="500"/>
              </a:spcBef>
              <a:spcAft>
                <a:spcPts val="500"/>
              </a:spcAft>
              <a:buFont typeface="Arial" pitchFamily="34" charset="0"/>
              <a:buChar char="•"/>
            </a:pPr>
            <a:r>
              <a:rPr lang="en-GB" sz="1600" dirty="0"/>
              <a:t>A RESTCONF edit is a transaction limited to a single RESTCONF call.</a:t>
            </a:r>
          </a:p>
          <a:p>
            <a:pPr marL="361950" indent="-271463">
              <a:spcBef>
                <a:spcPts val="500"/>
              </a:spcBef>
              <a:spcAft>
                <a:spcPts val="500"/>
              </a:spcAft>
              <a:buFont typeface="Arial" pitchFamily="34" charset="0"/>
              <a:buChar char="•"/>
            </a:pPr>
            <a:r>
              <a:rPr lang="en-GB" sz="1600" dirty="0"/>
              <a:t>RESTCONF does not support transactions across multiple devices.</a:t>
            </a:r>
          </a:p>
          <a:p>
            <a:pPr marL="361950" indent="-271463">
              <a:spcBef>
                <a:spcPts val="500"/>
              </a:spcBef>
              <a:spcAft>
                <a:spcPts val="500"/>
              </a:spcAft>
              <a:buFont typeface="Arial" pitchFamily="34" charset="0"/>
              <a:buChar char="•"/>
            </a:pPr>
            <a:r>
              <a:rPr lang="en-GB" sz="1600" dirty="0"/>
              <a:t>Validation is implicit in every RESTCONF editing operation, which either succeeds or fails.</a:t>
            </a:r>
          </a:p>
          <a:p>
            <a:pPr marL="180975" indent="-180975">
              <a:spcBef>
                <a:spcPts val="500"/>
              </a:spcBef>
              <a:spcAft>
                <a:spcPts val="500"/>
              </a:spcAft>
              <a:buNone/>
            </a:pPr>
            <a:r>
              <a:rPr lang="en-GB" sz="1600" dirty="0"/>
              <a:t> </a:t>
            </a:r>
          </a:p>
          <a:p>
            <a:pPr marL="180975" indent="-180975">
              <a:spcBef>
                <a:spcPts val="500"/>
              </a:spcBef>
              <a:spcAft>
                <a:spcPts val="500"/>
              </a:spcAft>
              <a:buNone/>
            </a:pPr>
            <a:endParaRPr lang="en-GB" sz="1600" strike="sngStrike" dirty="0">
              <a:solidFill>
                <a:srgbClr val="FF0000"/>
              </a:solidFill>
            </a:endParaRPr>
          </a:p>
        </p:txBody>
      </p:sp>
    </p:spTree>
    <p:custDataLst>
      <p:tags r:id="rId1"/>
    </p:custDataLst>
    <p:extLst>
      <p:ext uri="{BB962C8B-B14F-4D97-AF65-F5344CB8AC3E}">
        <p14:creationId xmlns:p14="http://schemas.microsoft.com/office/powerpoint/2010/main" val="337474127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noChangeArrowheads="1"/>
          </p:cNvSpPr>
          <p:nvPr>
            <p:ph type="title"/>
          </p:nvPr>
        </p:nvSpPr>
        <p:spPr>
          <a:xfrm>
            <a:off x="1" y="41393"/>
            <a:ext cx="9144000" cy="757551"/>
          </a:xfrm>
        </p:spPr>
        <p:txBody>
          <a:bodyPr/>
          <a:lstStyle/>
          <a:p>
            <a:pPr marL="180975"/>
            <a:r>
              <a:rPr lang="en-GB" altLang="en-US" sz="1600" dirty="0"/>
              <a:t>Understanding Network Programmability and Device Models</a:t>
            </a:r>
            <a:br>
              <a:rPr lang="en-GB" altLang="en-US" sz="1600" dirty="0"/>
            </a:br>
            <a:r>
              <a:rPr dirty="0"/>
              <a:t>What is RESTCONF? (Contd.)</a:t>
            </a:r>
            <a:endParaRPr lang="en-US" altLang="en-US" dirty="0"/>
          </a:p>
        </p:txBody>
      </p:sp>
      <p:sp>
        <p:nvSpPr>
          <p:cNvPr id="8195" name="Content Placeholder 1"/>
          <p:cNvSpPr>
            <a:spLocks noGrp="1" noChangeArrowheads="1"/>
          </p:cNvSpPr>
          <p:nvPr>
            <p:ph idx="1"/>
          </p:nvPr>
        </p:nvSpPr>
        <p:spPr>
          <a:xfrm>
            <a:off x="246771" y="772155"/>
            <a:ext cx="8790616" cy="329504"/>
          </a:xfrm>
        </p:spPr>
        <p:txBody>
          <a:bodyPr/>
          <a:lstStyle/>
          <a:p>
            <a:pPr marL="0" indent="0">
              <a:buNone/>
            </a:pPr>
            <a:r>
              <a:rPr lang="en-US" b="1" dirty="0">
                <a:solidFill>
                  <a:schemeClr val="tx1">
                    <a:lumMod val="50000"/>
                  </a:schemeClr>
                </a:solidFill>
              </a:rPr>
              <a:t>NETCONF operations and RESTCONF methods mapping</a:t>
            </a:r>
            <a:endParaRPr lang="en-GB" sz="1600" strike="sngStrike" dirty="0">
              <a:solidFill>
                <a:schemeClr val="tx1">
                  <a:lumMod val="50000"/>
                </a:schemeClr>
              </a:solidFill>
            </a:endParaRPr>
          </a:p>
        </p:txBody>
      </p:sp>
      <p:graphicFrame>
        <p:nvGraphicFramePr>
          <p:cNvPr id="2" name="Table1">
            <a:extLst>
              <a:ext uri="{FF2B5EF4-FFF2-40B4-BE49-F238E27FC236}">
                <a16:creationId xmlns="" xmlns:a16="http://schemas.microsoft.com/office/drawing/2014/main" id="{E0591E59-00D8-4700-8282-F7FF02C5A831}"/>
              </a:ext>
            </a:extLst>
          </p:cNvPr>
          <p:cNvGraphicFramePr>
            <a:graphicFrameLocks noGrp="1"/>
          </p:cNvGraphicFramePr>
          <p:nvPr>
            <p:extLst>
              <p:ext uri="{D42A27DB-BD31-4B8C-83A1-F6EECF244321}">
                <p14:modId xmlns:p14="http://schemas.microsoft.com/office/powerpoint/2010/main" val="3066224794"/>
              </p:ext>
            </p:extLst>
          </p:nvPr>
        </p:nvGraphicFramePr>
        <p:xfrm>
          <a:off x="380644" y="1176884"/>
          <a:ext cx="8242302" cy="1548213"/>
        </p:xfrm>
        <a:graphic>
          <a:graphicData uri="http://schemas.openxmlformats.org/drawingml/2006/table">
            <a:tbl>
              <a:tblPr firstRow="1" bandRow="1">
                <a:tableStyleId>{5C22544A-7EE6-4342-B048-85BDC9FD1C3A}</a:tableStyleId>
              </a:tblPr>
              <a:tblGrid>
                <a:gridCol w="2747434">
                  <a:extLst>
                    <a:ext uri="{9D8B030D-6E8A-4147-A177-3AD203B41FA5}">
                      <a16:colId xmlns="" xmlns:a16="http://schemas.microsoft.com/office/drawing/2014/main" val="2668829021"/>
                    </a:ext>
                  </a:extLst>
                </a:gridCol>
                <a:gridCol w="3692345">
                  <a:extLst>
                    <a:ext uri="{9D8B030D-6E8A-4147-A177-3AD203B41FA5}">
                      <a16:colId xmlns="" xmlns:a16="http://schemas.microsoft.com/office/drawing/2014/main" val="988118195"/>
                    </a:ext>
                  </a:extLst>
                </a:gridCol>
                <a:gridCol w="1802523">
                  <a:extLst>
                    <a:ext uri="{9D8B030D-6E8A-4147-A177-3AD203B41FA5}">
                      <a16:colId xmlns="" xmlns:a16="http://schemas.microsoft.com/office/drawing/2014/main" val="1094911522"/>
                    </a:ext>
                  </a:extLst>
                </a:gridCol>
              </a:tblGrid>
              <a:tr h="293329">
                <a:tc>
                  <a:txBody>
                    <a:bodyPr/>
                    <a:lstStyle/>
                    <a:p>
                      <a:pPr algn="ctr" fontAlgn="ctr"/>
                      <a:r>
                        <a:rPr lang="en-US" dirty="0">
                          <a:effectLst/>
                        </a:rPr>
                        <a:t>Description</a:t>
                      </a:r>
                    </a:p>
                  </a:txBody>
                  <a:tcPr marL="47625" marR="47625" marT="47625" marB="47625" anchor="ctr"/>
                </a:tc>
                <a:tc>
                  <a:txBody>
                    <a:bodyPr/>
                    <a:lstStyle/>
                    <a:p>
                      <a:pPr algn="ctr" fontAlgn="ctr"/>
                      <a:r>
                        <a:rPr lang="en-US" dirty="0">
                          <a:effectLst/>
                        </a:rPr>
                        <a:t>NETCONF</a:t>
                      </a:r>
                    </a:p>
                  </a:txBody>
                  <a:tcPr marL="47625" marR="47625" marT="47625" marB="47625" anchor="ctr"/>
                </a:tc>
                <a:tc>
                  <a:txBody>
                    <a:bodyPr/>
                    <a:lstStyle/>
                    <a:p>
                      <a:pPr algn="ctr" fontAlgn="ctr"/>
                      <a:r>
                        <a:rPr lang="en-US" dirty="0">
                          <a:effectLst/>
                        </a:rPr>
                        <a:t>RESTCONF</a:t>
                      </a:r>
                    </a:p>
                  </a:txBody>
                  <a:tcPr marL="47625" marR="47625" marT="47625" marB="47625" anchor="ctr"/>
                </a:tc>
                <a:extLst>
                  <a:ext uri="{0D108BD9-81ED-4DB2-BD59-A6C34878D82A}">
                    <a16:rowId xmlns="" xmlns:a16="http://schemas.microsoft.com/office/drawing/2014/main" val="978795248"/>
                  </a:ext>
                </a:extLst>
              </a:tr>
              <a:tr h="279144">
                <a:tc>
                  <a:txBody>
                    <a:bodyPr/>
                    <a:lstStyle/>
                    <a:p>
                      <a:pPr fontAlgn="ctr"/>
                      <a:r>
                        <a:rPr lang="en-US" b="0" dirty="0">
                          <a:solidFill>
                            <a:srgbClr val="58585B"/>
                          </a:solidFill>
                          <a:effectLst/>
                        </a:rPr>
                        <a:t>Create a data resource</a:t>
                      </a:r>
                    </a:p>
                  </a:txBody>
                  <a:tcPr marL="47625" marR="47625" marT="47625" marB="47625" anchor="ctr"/>
                </a:tc>
                <a:tc>
                  <a:txBody>
                    <a:bodyPr/>
                    <a:lstStyle/>
                    <a:p>
                      <a:pPr fontAlgn="ctr"/>
                      <a:r>
                        <a:rPr lang="en-US" b="0" dirty="0">
                          <a:solidFill>
                            <a:srgbClr val="58585B"/>
                          </a:solidFill>
                          <a:effectLst/>
                        </a:rPr>
                        <a:t>&lt;edit-config&gt;, &lt;/edit-config&gt;</a:t>
                      </a:r>
                    </a:p>
                  </a:txBody>
                  <a:tcPr marL="47625" marR="47625" marT="47625" marB="47625" anchor="ctr"/>
                </a:tc>
                <a:tc>
                  <a:txBody>
                    <a:bodyPr/>
                    <a:lstStyle/>
                    <a:p>
                      <a:pPr fontAlgn="ctr"/>
                      <a:r>
                        <a:rPr lang="en-US" b="0" dirty="0">
                          <a:solidFill>
                            <a:srgbClr val="58585B"/>
                          </a:solidFill>
                          <a:effectLst/>
                        </a:rPr>
                        <a:t>POST</a:t>
                      </a:r>
                    </a:p>
                  </a:txBody>
                  <a:tcPr marL="47625" marR="47625" marT="47625" marB="47625" anchor="ctr"/>
                </a:tc>
                <a:extLst>
                  <a:ext uri="{0D108BD9-81ED-4DB2-BD59-A6C34878D82A}">
                    <a16:rowId xmlns="" xmlns:a16="http://schemas.microsoft.com/office/drawing/2014/main" val="3273446020"/>
                  </a:ext>
                </a:extLst>
              </a:tr>
              <a:tr h="260245">
                <a:tc>
                  <a:txBody>
                    <a:bodyPr/>
                    <a:lstStyle/>
                    <a:p>
                      <a:pPr fontAlgn="ctr"/>
                      <a:r>
                        <a:rPr lang="en-US" b="0" dirty="0">
                          <a:solidFill>
                            <a:srgbClr val="58585B"/>
                          </a:solidFill>
                          <a:effectLst/>
                        </a:rPr>
                        <a:t>Retrieve data and metadata</a:t>
                      </a:r>
                    </a:p>
                  </a:txBody>
                  <a:tcPr marL="47625" marR="47625" marT="47625" marB="47625" anchor="ctr"/>
                </a:tc>
                <a:tc>
                  <a:txBody>
                    <a:bodyPr/>
                    <a:lstStyle/>
                    <a:p>
                      <a:pPr fontAlgn="ctr"/>
                      <a:r>
                        <a:rPr lang="en-US" b="0" dirty="0">
                          <a:solidFill>
                            <a:srgbClr val="58585B"/>
                          </a:solidFill>
                          <a:effectLst/>
                        </a:rPr>
                        <a:t>&lt;get-config&gt;, &lt;get&gt; , &lt;/get-config&gt;</a:t>
                      </a:r>
                    </a:p>
                  </a:txBody>
                  <a:tcPr marL="47625" marR="47625" marT="47625" marB="47625" anchor="ctr"/>
                </a:tc>
                <a:tc>
                  <a:txBody>
                    <a:bodyPr/>
                    <a:lstStyle/>
                    <a:p>
                      <a:pPr fontAlgn="ctr"/>
                      <a:r>
                        <a:rPr lang="en-US" b="0" dirty="0">
                          <a:solidFill>
                            <a:srgbClr val="58585B"/>
                          </a:solidFill>
                          <a:effectLst/>
                        </a:rPr>
                        <a:t>GET</a:t>
                      </a:r>
                    </a:p>
                  </a:txBody>
                  <a:tcPr marL="47625" marR="47625" marT="47625" marB="47625" anchor="ctr"/>
                </a:tc>
                <a:extLst>
                  <a:ext uri="{0D108BD9-81ED-4DB2-BD59-A6C34878D82A}">
                    <a16:rowId xmlns="" xmlns:a16="http://schemas.microsoft.com/office/drawing/2014/main" val="3117098224"/>
                  </a:ext>
                </a:extLst>
              </a:tr>
              <a:tr h="313773">
                <a:tc>
                  <a:txBody>
                    <a:bodyPr/>
                    <a:lstStyle/>
                    <a:p>
                      <a:pPr fontAlgn="ctr"/>
                      <a:r>
                        <a:rPr lang="en-US" b="0" dirty="0">
                          <a:solidFill>
                            <a:srgbClr val="58585B"/>
                          </a:solidFill>
                          <a:effectLst/>
                        </a:rPr>
                        <a:t>Create or replace a data resource</a:t>
                      </a:r>
                    </a:p>
                  </a:txBody>
                  <a:tcPr marL="47625" marR="47625" marT="47625" marB="47625" anchor="ctr"/>
                </a:tc>
                <a:tc>
                  <a:txBody>
                    <a:bodyPr/>
                    <a:lstStyle/>
                    <a:p>
                      <a:pPr fontAlgn="ctr"/>
                      <a:r>
                        <a:rPr lang="en-US" b="0" dirty="0">
                          <a:solidFill>
                            <a:srgbClr val="58585B"/>
                          </a:solidFill>
                          <a:effectLst/>
                        </a:rPr>
                        <a:t>&lt;edit-config&gt; (nc:operation="create/replace")</a:t>
                      </a:r>
                    </a:p>
                  </a:txBody>
                  <a:tcPr marL="47625" marR="47625" marT="47625" marB="47625" anchor="ctr"/>
                </a:tc>
                <a:tc>
                  <a:txBody>
                    <a:bodyPr/>
                    <a:lstStyle/>
                    <a:p>
                      <a:pPr fontAlgn="ctr"/>
                      <a:r>
                        <a:rPr lang="en-US" b="0" dirty="0">
                          <a:solidFill>
                            <a:srgbClr val="58585B"/>
                          </a:solidFill>
                          <a:effectLst/>
                        </a:rPr>
                        <a:t>PUT</a:t>
                      </a:r>
                    </a:p>
                  </a:txBody>
                  <a:tcPr marL="47625" marR="47625" marT="47625" marB="47625" anchor="ctr"/>
                </a:tc>
                <a:extLst>
                  <a:ext uri="{0D108BD9-81ED-4DB2-BD59-A6C34878D82A}">
                    <a16:rowId xmlns="" xmlns:a16="http://schemas.microsoft.com/office/drawing/2014/main" val="4244107017"/>
                  </a:ext>
                </a:extLst>
              </a:tr>
              <a:tr h="289711">
                <a:tc>
                  <a:txBody>
                    <a:bodyPr/>
                    <a:lstStyle/>
                    <a:p>
                      <a:pPr fontAlgn="ctr"/>
                      <a:r>
                        <a:rPr lang="en-US" b="0" dirty="0">
                          <a:solidFill>
                            <a:srgbClr val="58585B"/>
                          </a:solidFill>
                          <a:effectLst/>
                        </a:rPr>
                        <a:t>Delete a data resource</a:t>
                      </a:r>
                    </a:p>
                  </a:txBody>
                  <a:tcPr marL="47625" marR="47625" marT="47625" marB="47625" anchor="ctr"/>
                </a:tc>
                <a:tc>
                  <a:txBody>
                    <a:bodyPr/>
                    <a:lstStyle/>
                    <a:p>
                      <a:pPr fontAlgn="ctr"/>
                      <a:r>
                        <a:rPr lang="en-US" b="0" dirty="0">
                          <a:solidFill>
                            <a:srgbClr val="58585B"/>
                          </a:solidFill>
                          <a:effectLst/>
                        </a:rPr>
                        <a:t>&lt;edit-config&gt; (nc:operation="delete")</a:t>
                      </a:r>
                    </a:p>
                  </a:txBody>
                  <a:tcPr marL="47625" marR="47625" marT="47625" marB="47625" anchor="ctr"/>
                </a:tc>
                <a:tc>
                  <a:txBody>
                    <a:bodyPr/>
                    <a:lstStyle/>
                    <a:p>
                      <a:pPr fontAlgn="ctr"/>
                      <a:r>
                        <a:rPr lang="en-US" b="0" dirty="0">
                          <a:solidFill>
                            <a:srgbClr val="58585B"/>
                          </a:solidFill>
                          <a:effectLst/>
                        </a:rPr>
                        <a:t>DELETE</a:t>
                      </a:r>
                    </a:p>
                  </a:txBody>
                  <a:tcPr marL="47625" marR="47625" marT="47625" marB="47625" anchor="ctr"/>
                </a:tc>
                <a:extLst>
                  <a:ext uri="{0D108BD9-81ED-4DB2-BD59-A6C34878D82A}">
                    <a16:rowId xmlns="" xmlns:a16="http://schemas.microsoft.com/office/drawing/2014/main" val="833583516"/>
                  </a:ext>
                </a:extLst>
              </a:tr>
            </a:tbl>
          </a:graphicData>
        </a:graphic>
      </p:graphicFrame>
      <p:sp>
        <p:nvSpPr>
          <p:cNvPr id="3" name="Content Placeholder 2">
            <a:extLst>
              <a:ext uri="{FF2B5EF4-FFF2-40B4-BE49-F238E27FC236}">
                <a16:creationId xmlns="" xmlns:a16="http://schemas.microsoft.com/office/drawing/2014/main" id="{85FD0D18-BD81-4852-80FF-20ED8A122124}"/>
              </a:ext>
            </a:extLst>
          </p:cNvPr>
          <p:cNvSpPr/>
          <p:nvPr/>
        </p:nvSpPr>
        <p:spPr>
          <a:xfrm>
            <a:off x="219611" y="2828917"/>
            <a:ext cx="9069249" cy="1620957"/>
          </a:xfrm>
          <a:prstGeom prst="rect">
            <a:avLst/>
          </a:prstGeom>
        </p:spPr>
        <p:txBody>
          <a:bodyPr wrap="square">
            <a:spAutoFit/>
          </a:bodyPr>
          <a:lstStyle/>
          <a:p>
            <a:pPr marL="182563" indent="-182563">
              <a:spcBef>
                <a:spcPts val="200"/>
              </a:spcBef>
              <a:spcAft>
                <a:spcPts val="200"/>
              </a:spcAft>
              <a:buFont typeface="Arial" panose="020B0604020202020204" pitchFamily="34" charset="0"/>
              <a:buChar char="•"/>
            </a:pPr>
            <a:r>
              <a:rPr lang="en-GB" sz="1600" dirty="0">
                <a:solidFill>
                  <a:schemeClr val="tx1">
                    <a:lumMod val="50000"/>
                  </a:schemeClr>
                </a:solidFill>
                <a:latin typeface="+mn-lt"/>
              </a:rPr>
              <a:t>The RESTCONF RFC 8040 states that RESTCONF base URI syntax is </a:t>
            </a:r>
            <a:r>
              <a:rPr lang="en-GB" sz="1600" dirty="0">
                <a:solidFill>
                  <a:srgbClr val="FF0000"/>
                </a:solidFill>
              </a:rPr>
              <a:t/>
            </a:r>
            <a:br>
              <a:rPr lang="en-GB" sz="1600" dirty="0">
                <a:solidFill>
                  <a:srgbClr val="FF0000"/>
                </a:solidFill>
              </a:rPr>
            </a:br>
            <a:r>
              <a:rPr lang="en-GB" sz="1600" dirty="0">
                <a:solidFill>
                  <a:schemeClr val="bg1"/>
                </a:solidFill>
                <a:highlight>
                  <a:srgbClr val="000000"/>
                </a:highlight>
                <a:latin typeface="Times New Roman" panose="02020603050405020304" pitchFamily="18" charset="0"/>
                <a:cs typeface="Times New Roman" panose="02020603050405020304" pitchFamily="18" charset="0"/>
              </a:rPr>
              <a:t>/restconf/&lt;resource-type&gt;/&lt;yang-module:resource&gt;</a:t>
            </a:r>
            <a:r>
              <a:rPr lang="en-GB" sz="1600" dirty="0">
                <a:solidFill>
                  <a:schemeClr val="tx1">
                    <a:lumMod val="50000"/>
                  </a:schemeClr>
                </a:solidFill>
                <a:latin typeface="Times New Roman" panose="02020603050405020304" pitchFamily="18" charset="0"/>
                <a:cs typeface="Times New Roman" panose="02020603050405020304" pitchFamily="18" charset="0"/>
              </a:rPr>
              <a:t>.</a:t>
            </a:r>
            <a:r>
              <a:rPr lang="en-GB" sz="1600" dirty="0">
                <a:solidFill>
                  <a:srgbClr val="FF0000"/>
                </a:solidFill>
                <a:latin typeface="Times New Roman" panose="02020603050405020304" pitchFamily="18" charset="0"/>
                <a:cs typeface="Times New Roman" panose="02020603050405020304" pitchFamily="18" charset="0"/>
              </a:rPr>
              <a:t> </a:t>
            </a:r>
            <a:r>
              <a:rPr lang="en-GB" sz="1600" dirty="0">
                <a:solidFill>
                  <a:schemeClr val="bg1"/>
                </a:solidFill>
                <a:highlight>
                  <a:srgbClr val="000000"/>
                </a:highlight>
                <a:latin typeface="Times New Roman" panose="02020603050405020304" pitchFamily="18" charset="0"/>
                <a:cs typeface="Times New Roman" panose="02020603050405020304" pitchFamily="18" charset="0"/>
              </a:rPr>
              <a:t>&lt;resource-type&gt;</a:t>
            </a:r>
            <a:r>
              <a:rPr lang="en-GB" sz="1600" dirty="0">
                <a:solidFill>
                  <a:srgbClr val="FF0000"/>
                </a:solidFill>
              </a:rPr>
              <a:t> </a:t>
            </a:r>
            <a:r>
              <a:rPr lang="en-GB" sz="1600" dirty="0">
                <a:solidFill>
                  <a:schemeClr val="tx1">
                    <a:lumMod val="50000"/>
                  </a:schemeClr>
                </a:solidFill>
              </a:rPr>
              <a:t>and</a:t>
            </a:r>
            <a:r>
              <a:rPr lang="en-GB" sz="1600" dirty="0">
                <a:solidFill>
                  <a:srgbClr val="FF0000"/>
                </a:solidFill>
              </a:rPr>
              <a:t> </a:t>
            </a:r>
            <a:r>
              <a:rPr lang="en-GB" sz="1600" dirty="0">
                <a:solidFill>
                  <a:schemeClr val="bg1"/>
                </a:solidFill>
                <a:highlight>
                  <a:srgbClr val="000000"/>
                </a:highlight>
                <a:latin typeface="Times New Roman" panose="02020603050405020304" pitchFamily="18" charset="0"/>
                <a:cs typeface="Times New Roman" panose="02020603050405020304" pitchFamily="18" charset="0"/>
              </a:rPr>
              <a:t>&lt;yang-module:resource&gt;</a:t>
            </a:r>
            <a:r>
              <a:rPr lang="en-GB" sz="1600" dirty="0">
                <a:solidFill>
                  <a:srgbClr val="FF0000"/>
                </a:solidFill>
              </a:rPr>
              <a:t> </a:t>
            </a:r>
            <a:r>
              <a:rPr lang="en-GB" sz="1600" dirty="0">
                <a:solidFill>
                  <a:schemeClr val="tx1">
                    <a:lumMod val="50000"/>
                  </a:schemeClr>
                </a:solidFill>
              </a:rPr>
              <a:t>are variables and the values are obtained using specific YANG model files.</a:t>
            </a:r>
          </a:p>
          <a:p>
            <a:pPr marL="182563" indent="-182563">
              <a:spcBef>
                <a:spcPts val="200"/>
              </a:spcBef>
              <a:spcAft>
                <a:spcPts val="200"/>
              </a:spcAft>
              <a:buFont typeface="Arial" panose="020B0604020202020204" pitchFamily="34" charset="0"/>
              <a:buChar char="•"/>
            </a:pPr>
            <a:r>
              <a:rPr lang="en-US" sz="1600" dirty="0">
                <a:solidFill>
                  <a:schemeClr val="tx1">
                    <a:lumMod val="50000"/>
                  </a:schemeClr>
                </a:solidFill>
              </a:rPr>
              <a:t>The basic format of a RESTCONF URL is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https://&lt;hostURL&gt;/restconf&lt;resource&gt;&lt;container&gt;&lt;leaf&gt;&lt;options&gt;</a:t>
            </a:r>
            <a:r>
              <a:rPr lang="en-US" sz="1600" dirty="0"/>
              <a:t> </a:t>
            </a:r>
            <a:r>
              <a:rPr lang="en-US" sz="1600" dirty="0">
                <a:solidFill>
                  <a:schemeClr val="tx1">
                    <a:lumMod val="50000"/>
                  </a:schemeClr>
                </a:solidFill>
              </a:rPr>
              <a:t>where any portion after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restconf</a:t>
            </a:r>
            <a:r>
              <a:rPr lang="en-US" sz="1600" dirty="0"/>
              <a:t> </a:t>
            </a:r>
            <a:r>
              <a:rPr lang="en-US" sz="1600" dirty="0">
                <a:solidFill>
                  <a:schemeClr val="tx1">
                    <a:lumMod val="50000"/>
                  </a:schemeClr>
                </a:solidFill>
              </a:rPr>
              <a:t>could be omitted. </a:t>
            </a:r>
            <a:endParaRPr lang="en-GB" sz="1600" dirty="0">
              <a:solidFill>
                <a:schemeClr val="tx1">
                  <a:lumMod val="50000"/>
                </a:schemeClr>
              </a:solidFill>
            </a:endParaRPr>
          </a:p>
        </p:txBody>
      </p:sp>
      <p:sp>
        <p:nvSpPr>
          <p:cNvPr id="4" name="Content Placeholder 3">
            <a:extLst>
              <a:ext uri="{FF2B5EF4-FFF2-40B4-BE49-F238E27FC236}">
                <a16:creationId xmlns="" xmlns:a16="http://schemas.microsoft.com/office/drawing/2014/main" id="{5E7759F3-8280-4518-9B58-A0038CF9012D}"/>
              </a:ext>
            </a:extLst>
          </p:cNvPr>
          <p:cNvSpPr/>
          <p:nvPr/>
        </p:nvSpPr>
        <p:spPr>
          <a:xfrm>
            <a:off x="246771" y="4371345"/>
            <a:ext cx="8790616" cy="338554"/>
          </a:xfrm>
          <a:prstGeom prst="rect">
            <a:avLst/>
          </a:prstGeom>
        </p:spPr>
        <p:txBody>
          <a:bodyPr wrap="square">
            <a:spAutoFit/>
          </a:bodyPr>
          <a:lstStyle/>
          <a:p>
            <a:pPr>
              <a:spcBef>
                <a:spcPts val="200"/>
              </a:spcBef>
              <a:spcAft>
                <a:spcPts val="200"/>
              </a:spcAft>
            </a:pPr>
            <a:r>
              <a:rPr lang="en-IN" sz="1600" b="1" i="1" dirty="0">
                <a:solidFill>
                  <a:schemeClr val="tx1">
                    <a:lumMod val="50000"/>
                  </a:schemeClr>
                </a:solidFill>
              </a:rPr>
              <a:t>Note:</a:t>
            </a:r>
            <a:r>
              <a:rPr lang="en-IN" sz="1600" i="1" dirty="0">
                <a:solidFill>
                  <a:schemeClr val="tx1">
                    <a:lumMod val="50000"/>
                  </a:schemeClr>
                </a:solidFill>
              </a:rPr>
              <a:t> You will learn to use RESTCONF in the lab and also use it to access an IOS XE Device.</a:t>
            </a:r>
            <a:endParaRPr lang="en-US" sz="1600" i="1" dirty="0">
              <a:solidFill>
                <a:schemeClr val="tx1">
                  <a:lumMod val="50000"/>
                </a:schemeClr>
              </a:solidFill>
            </a:endParaRPr>
          </a:p>
        </p:txBody>
      </p:sp>
    </p:spTree>
    <p:custDataLst>
      <p:tags r:id="rId1"/>
    </p:custDataLst>
    <p:extLst>
      <p:ext uri="{BB962C8B-B14F-4D97-AF65-F5344CB8AC3E}">
        <p14:creationId xmlns:p14="http://schemas.microsoft.com/office/powerpoint/2010/main" val="103107124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1" y="41394"/>
            <a:ext cx="9144000" cy="709974"/>
          </a:xfrm>
        </p:spPr>
        <p:txBody>
          <a:bodyPr/>
          <a:lstStyle/>
          <a:p>
            <a:pPr marL="180975"/>
            <a:r>
              <a:rPr lang="en-GB" altLang="en-US" sz="1600" dirty="0"/>
              <a:t>Understanding Network Programmability and Device Models</a:t>
            </a:r>
            <a:r>
              <a:rPr altLang="en-US" sz="1600" dirty="0"/>
              <a:t> </a:t>
            </a:r>
            <a:r>
              <a:rPr lang="en-US" altLang="en-US" dirty="0"/>
              <a:t/>
            </a:r>
            <a:br>
              <a:rPr lang="en-US" altLang="en-US" dirty="0"/>
            </a:br>
            <a:r>
              <a:rPr lang="en-US" altLang="en-US" dirty="0"/>
              <a:t>Lab – Explore YANG Models</a:t>
            </a:r>
          </a:p>
        </p:txBody>
      </p:sp>
      <p:sp>
        <p:nvSpPr>
          <p:cNvPr id="8195" name="Content Placeholder 1"/>
          <p:cNvSpPr>
            <a:spLocks noGrp="1" noChangeArrowheads="1"/>
          </p:cNvSpPr>
          <p:nvPr>
            <p:ph idx="1"/>
          </p:nvPr>
        </p:nvSpPr>
        <p:spPr>
          <a:xfrm>
            <a:off x="238524" y="810661"/>
            <a:ext cx="8853286" cy="3180683"/>
          </a:xfrm>
        </p:spPr>
        <p:txBody>
          <a:bodyPr/>
          <a:lstStyle/>
          <a:p>
            <a:pPr>
              <a:spcBef>
                <a:spcPts val="500"/>
              </a:spcBef>
              <a:spcAft>
                <a:spcPts val="500"/>
              </a:spcAft>
              <a:buSzPct val="100000"/>
              <a:buFont typeface="Arial" panose="020B0604020202020204" pitchFamily="34" charset="0"/>
              <a:buChar char="•"/>
            </a:pPr>
            <a:r>
              <a:rPr lang="en-US" sz="1600" dirty="0">
                <a:solidFill>
                  <a:schemeClr val="tx1">
                    <a:lumMod val="50000"/>
                  </a:schemeClr>
                </a:solidFill>
              </a:rPr>
              <a:t>In this lab, you will complete the following objectives:</a:t>
            </a:r>
            <a:endParaRPr lang="en-GB" sz="1600" strike="sngStrike" dirty="0">
              <a:solidFill>
                <a:schemeClr val="tx1">
                  <a:lumMod val="50000"/>
                </a:schemeClr>
              </a:solidFill>
            </a:endParaRPr>
          </a:p>
          <a:p>
            <a:pPr lvl="1">
              <a:spcBef>
                <a:spcPts val="500"/>
              </a:spcBef>
              <a:spcAft>
                <a:spcPts val="500"/>
              </a:spcAft>
            </a:pPr>
            <a:r>
              <a:rPr lang="en-IN" sz="1600" b="1" dirty="0"/>
              <a:t>Part 1</a:t>
            </a:r>
            <a:r>
              <a:rPr lang="en-IN" sz="1600" dirty="0"/>
              <a:t>: Launch the DEVASC VM and CSR1000v VMs</a:t>
            </a:r>
          </a:p>
          <a:p>
            <a:pPr lvl="1">
              <a:spcBef>
                <a:spcPts val="500"/>
              </a:spcBef>
              <a:spcAft>
                <a:spcPts val="500"/>
              </a:spcAft>
            </a:pPr>
            <a:r>
              <a:rPr lang="en-IN" sz="1600" b="1" dirty="0"/>
              <a:t>Part 2</a:t>
            </a:r>
            <a:r>
              <a:rPr lang="en-IN" sz="1600" dirty="0"/>
              <a:t>: Explore a YANG Model on GitHub</a:t>
            </a:r>
          </a:p>
          <a:p>
            <a:pPr lvl="1">
              <a:spcBef>
                <a:spcPts val="500"/>
              </a:spcBef>
              <a:spcAft>
                <a:spcPts val="500"/>
              </a:spcAft>
            </a:pPr>
            <a:r>
              <a:rPr lang="en-IN" sz="1600" b="1" dirty="0"/>
              <a:t>Part 3</a:t>
            </a:r>
            <a:r>
              <a:rPr lang="en-IN" sz="1600" dirty="0"/>
              <a:t>: Explore a YANG Model Using pyang</a:t>
            </a:r>
          </a:p>
          <a:p>
            <a:pPr fontAlgn="t">
              <a:spcBef>
                <a:spcPts val="500"/>
              </a:spcBef>
              <a:spcAft>
                <a:spcPts val="500"/>
              </a:spcAft>
              <a:buFont typeface="Arial" panose="020B0604020202020204" pitchFamily="34" charset="0"/>
              <a:buChar char="•"/>
            </a:pPr>
            <a:endParaRPr sz="1600" dirty="0"/>
          </a:p>
          <a:p>
            <a:pPr fontAlgn="t">
              <a:buFont typeface="Arial" panose="020B0604020202020204" pitchFamily="34" charset="0"/>
              <a:buChar char="•"/>
            </a:pPr>
            <a:endParaRPr sz="1600" dirty="0"/>
          </a:p>
          <a:p>
            <a:pPr>
              <a:buFont typeface="Arial" panose="020B0604020202020204" pitchFamily="34" charset="0"/>
              <a:buChar char="•"/>
            </a:pPr>
            <a:r>
              <a:rPr lang="en-US" altLang="ja-JP" sz="1600" dirty="0"/>
              <a:t> </a:t>
            </a:r>
          </a:p>
        </p:txBody>
      </p:sp>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1" y="41394"/>
            <a:ext cx="9144000" cy="709974"/>
          </a:xfrm>
        </p:spPr>
        <p:txBody>
          <a:bodyPr/>
          <a:lstStyle/>
          <a:p>
            <a:pPr marL="180975"/>
            <a:r>
              <a:rPr lang="en-GB" altLang="en-US" sz="1600" dirty="0"/>
              <a:t>Understanding Network Programmability and Device Models</a:t>
            </a:r>
            <a:r>
              <a:rPr altLang="en-US" sz="1600" dirty="0"/>
              <a:t> </a:t>
            </a:r>
            <a:r>
              <a:rPr lang="en-US" altLang="en-US" dirty="0"/>
              <a:t/>
            </a:r>
            <a:br>
              <a:rPr lang="en-US" altLang="en-US" dirty="0"/>
            </a:br>
            <a:r>
              <a:rPr lang="en-US" altLang="en-US" dirty="0"/>
              <a:t>Lab – </a:t>
            </a:r>
            <a:r>
              <a:rPr lang="en-GB" dirty="0"/>
              <a:t>Use NETCONF to Access an IOS XE Device</a:t>
            </a:r>
            <a:endParaRPr lang="en-US" altLang="en-US" dirty="0"/>
          </a:p>
        </p:txBody>
      </p:sp>
      <p:sp>
        <p:nvSpPr>
          <p:cNvPr id="8195" name="Content Placeholder 1"/>
          <p:cNvSpPr>
            <a:spLocks noGrp="1" noChangeArrowheads="1"/>
          </p:cNvSpPr>
          <p:nvPr>
            <p:ph idx="1"/>
          </p:nvPr>
        </p:nvSpPr>
        <p:spPr>
          <a:xfrm>
            <a:off x="235887" y="812987"/>
            <a:ext cx="8853286" cy="3830819"/>
          </a:xfrm>
        </p:spPr>
        <p:txBody>
          <a:bodyPr/>
          <a:lstStyle/>
          <a:p>
            <a:pPr>
              <a:spcBef>
                <a:spcPts val="500"/>
              </a:spcBef>
              <a:spcAft>
                <a:spcPts val="500"/>
              </a:spcAft>
              <a:buSzPct val="100000"/>
              <a:buFont typeface="Arial" panose="020B0604020202020204" pitchFamily="34" charset="0"/>
              <a:buChar char="•"/>
            </a:pPr>
            <a:r>
              <a:rPr lang="en-US" sz="1600" dirty="0">
                <a:solidFill>
                  <a:schemeClr val="tx1">
                    <a:lumMod val="50000"/>
                  </a:schemeClr>
                </a:solidFill>
              </a:rPr>
              <a:t>In this lab, you will complete the following objectives:</a:t>
            </a:r>
          </a:p>
          <a:p>
            <a:pPr lvl="1">
              <a:spcBef>
                <a:spcPts val="500"/>
              </a:spcBef>
              <a:spcAft>
                <a:spcPts val="500"/>
              </a:spcAft>
            </a:pPr>
            <a:r>
              <a:rPr lang="en-IN" sz="1600" b="1" dirty="0"/>
              <a:t>Part 1</a:t>
            </a:r>
            <a:r>
              <a:rPr lang="en-IN" sz="1600" dirty="0"/>
              <a:t>: Build the Network and Verify Connectivity</a:t>
            </a:r>
          </a:p>
          <a:p>
            <a:pPr lvl="1">
              <a:spcBef>
                <a:spcPts val="500"/>
              </a:spcBef>
              <a:spcAft>
                <a:spcPts val="500"/>
              </a:spcAft>
            </a:pPr>
            <a:r>
              <a:rPr lang="en-IN" sz="1600" b="1" dirty="0"/>
              <a:t>Part 2</a:t>
            </a:r>
            <a:r>
              <a:rPr lang="en-IN" sz="1600" dirty="0"/>
              <a:t>: Use a NETCONF Session to Gather Information</a:t>
            </a:r>
          </a:p>
          <a:p>
            <a:pPr lvl="1">
              <a:spcBef>
                <a:spcPts val="500"/>
              </a:spcBef>
              <a:spcAft>
                <a:spcPts val="500"/>
              </a:spcAft>
            </a:pPr>
            <a:r>
              <a:rPr lang="en-IN" sz="1600" b="1" dirty="0"/>
              <a:t>Part 3</a:t>
            </a:r>
            <a:r>
              <a:rPr lang="en-IN" sz="1600" dirty="0"/>
              <a:t>: Use ncclient to Connect to NETCONF</a:t>
            </a:r>
          </a:p>
          <a:p>
            <a:pPr lvl="1">
              <a:spcBef>
                <a:spcPts val="500"/>
              </a:spcBef>
              <a:spcAft>
                <a:spcPts val="500"/>
              </a:spcAft>
            </a:pPr>
            <a:r>
              <a:rPr lang="en-IN" sz="1600" b="1" dirty="0"/>
              <a:t>Part 4</a:t>
            </a:r>
            <a:r>
              <a:rPr lang="en-IN" sz="1600" dirty="0"/>
              <a:t>: Use ncclient to Retrieve the Configuration</a:t>
            </a:r>
          </a:p>
          <a:p>
            <a:pPr lvl="1">
              <a:spcBef>
                <a:spcPts val="500"/>
              </a:spcBef>
              <a:spcAft>
                <a:spcPts val="500"/>
              </a:spcAft>
            </a:pPr>
            <a:r>
              <a:rPr lang="en-IN" sz="1600" b="1" dirty="0"/>
              <a:t>Part 5</a:t>
            </a:r>
            <a:r>
              <a:rPr lang="en-IN" sz="1600" dirty="0"/>
              <a:t>: Use ncclient to Configure a Device</a:t>
            </a:r>
          </a:p>
          <a:p>
            <a:pPr lvl="1">
              <a:spcBef>
                <a:spcPts val="500"/>
              </a:spcBef>
              <a:spcAft>
                <a:spcPts val="500"/>
              </a:spcAft>
            </a:pPr>
            <a:r>
              <a:rPr lang="en-IN" sz="1600" b="1" dirty="0"/>
              <a:t>Part 6</a:t>
            </a:r>
            <a:r>
              <a:rPr lang="en-IN" sz="1600" dirty="0"/>
              <a:t>: Challenge: Modify the Program Used in This Lab</a:t>
            </a:r>
          </a:p>
          <a:p>
            <a:pPr fontAlgn="t">
              <a:spcBef>
                <a:spcPts val="500"/>
              </a:spcBef>
              <a:spcAft>
                <a:spcPts val="500"/>
              </a:spcAft>
              <a:buNone/>
            </a:pPr>
            <a:endParaRPr sz="1600" dirty="0"/>
          </a:p>
          <a:p>
            <a:pPr fontAlgn="t">
              <a:spcBef>
                <a:spcPts val="500"/>
              </a:spcBef>
              <a:spcAft>
                <a:spcPts val="500"/>
              </a:spcAft>
            </a:pPr>
            <a:endParaRPr sz="1600" dirty="0"/>
          </a:p>
          <a:p>
            <a:pPr marL="0" indent="0">
              <a:spcBef>
                <a:spcPts val="500"/>
              </a:spcBef>
              <a:spcAft>
                <a:spcPts val="500"/>
              </a:spcAft>
              <a:buNone/>
            </a:pPr>
            <a:r>
              <a:rPr lang="en-US" altLang="ja-JP" sz="1600" dirty="0"/>
              <a:t> </a:t>
            </a:r>
          </a:p>
        </p:txBody>
      </p:sp>
    </p:spTree>
    <p:custDataLst>
      <p:tags r:id="rId1"/>
    </p:custDataLst>
    <p:extLst>
      <p:ext uri="{BB962C8B-B14F-4D97-AF65-F5344CB8AC3E}">
        <p14:creationId xmlns:p14="http://schemas.microsoft.com/office/powerpoint/2010/main" val="373341849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1" y="41394"/>
            <a:ext cx="9144000" cy="709974"/>
          </a:xfrm>
        </p:spPr>
        <p:txBody>
          <a:bodyPr/>
          <a:lstStyle/>
          <a:p>
            <a:pPr marL="180975"/>
            <a:r>
              <a:rPr lang="en-GB" altLang="en-US" sz="1600" dirty="0"/>
              <a:t>Understanding Network Programmability and Device Models</a:t>
            </a:r>
            <a:r>
              <a:rPr altLang="en-US" sz="1600" dirty="0"/>
              <a:t> </a:t>
            </a:r>
            <a:r>
              <a:rPr lang="en-US" altLang="en-US" dirty="0"/>
              <a:t/>
            </a:r>
            <a:br>
              <a:rPr lang="en-US" altLang="en-US" dirty="0"/>
            </a:br>
            <a:r>
              <a:rPr lang="en-US" altLang="en-US" dirty="0"/>
              <a:t>Lab – </a:t>
            </a:r>
            <a:r>
              <a:rPr lang="en-GB" dirty="0"/>
              <a:t>Use RESTCONF to Access an IOS XE Device</a:t>
            </a:r>
            <a:endParaRPr lang="en-US" altLang="en-US" dirty="0"/>
          </a:p>
        </p:txBody>
      </p:sp>
      <p:sp>
        <p:nvSpPr>
          <p:cNvPr id="8195" name="Content Placeholder 1"/>
          <p:cNvSpPr>
            <a:spLocks noGrp="1" noChangeArrowheads="1"/>
          </p:cNvSpPr>
          <p:nvPr>
            <p:ph idx="1"/>
          </p:nvPr>
        </p:nvSpPr>
        <p:spPr>
          <a:xfrm>
            <a:off x="230388" y="813700"/>
            <a:ext cx="8853286" cy="3767552"/>
          </a:xfrm>
        </p:spPr>
        <p:txBody>
          <a:bodyPr/>
          <a:lstStyle/>
          <a:p>
            <a:pPr>
              <a:spcBef>
                <a:spcPts val="500"/>
              </a:spcBef>
              <a:spcAft>
                <a:spcPts val="500"/>
              </a:spcAft>
              <a:buSzPct val="100000"/>
              <a:buFont typeface="Arial" panose="020B0604020202020204" pitchFamily="34" charset="0"/>
              <a:buChar char="•"/>
            </a:pPr>
            <a:r>
              <a:rPr lang="en-US" sz="1600" dirty="0">
                <a:solidFill>
                  <a:schemeClr val="tx1">
                    <a:lumMod val="50000"/>
                  </a:schemeClr>
                </a:solidFill>
              </a:rPr>
              <a:t>In this lab, you will complete the following objectives:</a:t>
            </a:r>
          </a:p>
          <a:p>
            <a:pPr lvl="1">
              <a:spcBef>
                <a:spcPts val="500"/>
              </a:spcBef>
              <a:spcAft>
                <a:spcPts val="500"/>
              </a:spcAft>
            </a:pPr>
            <a:r>
              <a:rPr lang="en-IN" sz="1600" b="1" dirty="0"/>
              <a:t>Part 1</a:t>
            </a:r>
            <a:r>
              <a:rPr lang="en-IN" sz="1600" dirty="0"/>
              <a:t>: Build the Network and Verify Connectivity</a:t>
            </a:r>
          </a:p>
          <a:p>
            <a:pPr lvl="1">
              <a:spcBef>
                <a:spcPts val="500"/>
              </a:spcBef>
              <a:spcAft>
                <a:spcPts val="500"/>
              </a:spcAft>
            </a:pPr>
            <a:r>
              <a:rPr lang="en-IN" sz="1600" b="1" dirty="0"/>
              <a:t>Part 2</a:t>
            </a:r>
            <a:r>
              <a:rPr lang="en-IN" sz="1600" dirty="0"/>
              <a:t>: Configure an IOS XE Device for RESTCONF Access</a:t>
            </a:r>
          </a:p>
          <a:p>
            <a:pPr lvl="1">
              <a:spcBef>
                <a:spcPts val="500"/>
              </a:spcBef>
              <a:spcAft>
                <a:spcPts val="500"/>
              </a:spcAft>
            </a:pPr>
            <a:r>
              <a:rPr lang="en-IN" sz="1600" b="1" dirty="0"/>
              <a:t>Part 3</a:t>
            </a:r>
            <a:r>
              <a:rPr lang="en-IN" sz="1600" dirty="0"/>
              <a:t>: Open and Configure Postman</a:t>
            </a:r>
          </a:p>
          <a:p>
            <a:pPr lvl="1">
              <a:spcBef>
                <a:spcPts val="500"/>
              </a:spcBef>
              <a:spcAft>
                <a:spcPts val="500"/>
              </a:spcAft>
            </a:pPr>
            <a:r>
              <a:rPr lang="en-IN" sz="1600" b="1" dirty="0"/>
              <a:t>Part 4</a:t>
            </a:r>
            <a:r>
              <a:rPr lang="en-IN" sz="1600" dirty="0"/>
              <a:t>: Use Postman to Send GET Requests</a:t>
            </a:r>
          </a:p>
          <a:p>
            <a:pPr lvl="1">
              <a:spcBef>
                <a:spcPts val="500"/>
              </a:spcBef>
              <a:spcAft>
                <a:spcPts val="500"/>
              </a:spcAft>
            </a:pPr>
            <a:r>
              <a:rPr lang="en-IN" sz="1600" b="1" dirty="0"/>
              <a:t>Part 5</a:t>
            </a:r>
            <a:r>
              <a:rPr lang="en-IN" sz="1600" dirty="0"/>
              <a:t>: Use Postman to Send a PUT Request</a:t>
            </a:r>
          </a:p>
          <a:p>
            <a:pPr lvl="1">
              <a:spcBef>
                <a:spcPts val="500"/>
              </a:spcBef>
              <a:spcAft>
                <a:spcPts val="500"/>
              </a:spcAft>
            </a:pPr>
            <a:r>
              <a:rPr lang="en-IN" sz="1600" b="1" dirty="0"/>
              <a:t>Part 6</a:t>
            </a:r>
            <a:r>
              <a:rPr lang="en-IN" sz="1600" dirty="0"/>
              <a:t>: Use a Python Script to Send GET Requests</a:t>
            </a:r>
          </a:p>
          <a:p>
            <a:pPr lvl="1">
              <a:spcBef>
                <a:spcPts val="500"/>
              </a:spcBef>
              <a:spcAft>
                <a:spcPts val="500"/>
              </a:spcAft>
            </a:pPr>
            <a:r>
              <a:rPr lang="en-IN" sz="1600" b="1" dirty="0"/>
              <a:t>Part 7</a:t>
            </a:r>
            <a:r>
              <a:rPr lang="en-IN" sz="1600" dirty="0"/>
              <a:t>: Use a Python Script to Send a PUT Request</a:t>
            </a:r>
          </a:p>
          <a:p>
            <a:pPr fontAlgn="t">
              <a:spcBef>
                <a:spcPts val="500"/>
              </a:spcBef>
              <a:spcAft>
                <a:spcPts val="500"/>
              </a:spcAft>
              <a:buNone/>
            </a:pPr>
            <a:endParaRPr sz="1600" dirty="0"/>
          </a:p>
          <a:p>
            <a:pPr fontAlgn="t">
              <a:spcBef>
                <a:spcPts val="500"/>
              </a:spcBef>
              <a:spcAft>
                <a:spcPts val="500"/>
              </a:spcAft>
            </a:pPr>
            <a:endParaRPr sz="1600" dirty="0"/>
          </a:p>
          <a:p>
            <a:pPr marL="0" indent="0">
              <a:spcBef>
                <a:spcPts val="500"/>
              </a:spcBef>
              <a:spcAft>
                <a:spcPts val="500"/>
              </a:spcAft>
              <a:buNone/>
            </a:pPr>
            <a:r>
              <a:rPr lang="en-US" altLang="ja-JP" sz="1600" dirty="0"/>
              <a:t> </a:t>
            </a:r>
          </a:p>
        </p:txBody>
      </p:sp>
    </p:spTree>
    <p:custDataLst>
      <p:tags r:id="rId1"/>
    </p:custDataLst>
    <p:extLst>
      <p:ext uri="{BB962C8B-B14F-4D97-AF65-F5344CB8AC3E}">
        <p14:creationId xmlns:p14="http://schemas.microsoft.com/office/powerpoint/2010/main" val="244330301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D0DBD329-AB20-664C-9697-486FE5CED9B9}"/>
              </a:ext>
            </a:extLst>
          </p:cNvPr>
          <p:cNvSpPr>
            <a:spLocks noGrp="1"/>
          </p:cNvSpPr>
          <p:nvPr>
            <p:ph type="title"/>
          </p:nvPr>
        </p:nvSpPr>
        <p:spPr>
          <a:xfrm>
            <a:off x="0" y="189238"/>
            <a:ext cx="9144000" cy="609708"/>
          </a:xfrm>
        </p:spPr>
        <p:txBody>
          <a:bodyPr/>
          <a:lstStyle/>
          <a:p>
            <a:pPr marL="180975"/>
            <a:r>
              <a:rPr lang="en-US" dirty="0"/>
              <a:t>What to Expect in this Module</a:t>
            </a:r>
          </a:p>
        </p:txBody>
      </p:sp>
      <p:sp>
        <p:nvSpPr>
          <p:cNvPr id="2" name="Content Placeholder 1">
            <a:extLst>
              <a:ext uri="{FF2B5EF4-FFF2-40B4-BE49-F238E27FC236}">
                <a16:creationId xmlns="" xmlns:a16="http://schemas.microsoft.com/office/drawing/2014/main" id="{C2EDE137-350D-6D47-BD51-750CD198389A}"/>
              </a:ext>
            </a:extLst>
          </p:cNvPr>
          <p:cNvSpPr>
            <a:spLocks noGrp="1"/>
          </p:cNvSpPr>
          <p:nvPr>
            <p:ph idx="1"/>
          </p:nvPr>
        </p:nvSpPr>
        <p:spPr>
          <a:xfrm>
            <a:off x="144065" y="808752"/>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1">
            <a:extLst>
              <a:ext uri="{FF2B5EF4-FFF2-40B4-BE49-F238E27FC236}">
                <a16:creationId xmlns="" xmlns:a16="http://schemas.microsoft.com/office/drawing/2014/main" id="{24EE699F-A87C-2246-9235-C1DFDF6B2651}"/>
              </a:ext>
            </a:extLst>
          </p:cNvPr>
          <p:cNvGraphicFramePr>
            <a:graphicFrameLocks noGrp="1"/>
          </p:cNvGraphicFramePr>
          <p:nvPr>
            <p:extLst>
              <p:ext uri="{D42A27DB-BD31-4B8C-83A1-F6EECF244321}">
                <p14:modId xmlns:p14="http://schemas.microsoft.com/office/powerpoint/2010/main" val="3957591767"/>
              </p:ext>
            </p:extLst>
          </p:nvPr>
        </p:nvGraphicFramePr>
        <p:xfrm>
          <a:off x="291944" y="1445934"/>
          <a:ext cx="8557528" cy="2268272"/>
        </p:xfrm>
        <a:graphic>
          <a:graphicData uri="http://schemas.openxmlformats.org/drawingml/2006/table">
            <a:tbl>
              <a:tblPr firstRow="1" bandRow="1">
                <a:tableStyleId>{5C22544A-7EE6-4342-B048-85BDC9FD1C3A}</a:tableStyleId>
              </a:tblPr>
              <a:tblGrid>
                <a:gridCol w="2140558">
                  <a:extLst>
                    <a:ext uri="{9D8B030D-6E8A-4147-A177-3AD203B41FA5}">
                      <a16:colId xmlns="" xmlns:a16="http://schemas.microsoft.com/office/drawing/2014/main" val="200107645"/>
                    </a:ext>
                  </a:extLst>
                </a:gridCol>
                <a:gridCol w="6416970">
                  <a:extLst>
                    <a:ext uri="{9D8B030D-6E8A-4147-A177-3AD203B41FA5}">
                      <a16:colId xmlns="" xmlns:a16="http://schemas.microsoft.com/office/drawing/2014/main" val="2648404099"/>
                    </a:ext>
                  </a:extLst>
                </a:gridCol>
              </a:tblGrid>
              <a:tr h="265091">
                <a:tc>
                  <a:txBody>
                    <a:bodyPr/>
                    <a:lstStyle/>
                    <a:p>
                      <a:pPr algn="ctr"/>
                      <a:r>
                        <a:rPr lang="en-US" dirty="0"/>
                        <a:t>Feature</a:t>
                      </a:r>
                    </a:p>
                  </a:txBody>
                  <a:tcPr/>
                </a:tc>
                <a:tc>
                  <a:txBody>
                    <a:bodyPr/>
                    <a:lstStyle/>
                    <a:p>
                      <a:pPr algn="ctr"/>
                      <a:r>
                        <a:rPr lang="en-US" dirty="0"/>
                        <a:t>Description</a:t>
                      </a:r>
                    </a:p>
                  </a:txBody>
                  <a:tcPr/>
                </a:tc>
                <a:extLst>
                  <a:ext uri="{0D108BD9-81ED-4DB2-BD59-A6C34878D82A}">
                    <a16:rowId xmlns="" xmlns:a16="http://schemas.microsoft.com/office/drawing/2014/main" val="367710602"/>
                  </a:ext>
                </a:extLst>
              </a:tr>
              <a:tr h="295780">
                <a:tc>
                  <a:txBody>
                    <a:bodyPr/>
                    <a:lstStyle/>
                    <a:p>
                      <a:pPr algn="l" fontAlgn="b"/>
                      <a:r>
                        <a:rPr lang="en-US" sz="1400" b="0" i="0" u="none" strike="noStrike" dirty="0">
                          <a:solidFill>
                            <a:srgbClr val="000000"/>
                          </a:solidFill>
                          <a:effectLst/>
                          <a:latin typeface="+mn-lt"/>
                        </a:rPr>
                        <a:t>Hands-On Labs</a:t>
                      </a:r>
                    </a:p>
                  </a:txBody>
                  <a:tcPr marL="9525" marR="9525" marT="9525" marB="0" anchor="ctr"/>
                </a:tc>
                <a:tc>
                  <a:txBody>
                    <a:bodyPr/>
                    <a:lstStyle/>
                    <a:p>
                      <a:r>
                        <a:rPr lang="en-US" dirty="0"/>
                        <a:t>Labs designed for working with physical equipment.</a:t>
                      </a:r>
                    </a:p>
                  </a:txBody>
                  <a:tcPr anchor="ctr"/>
                </a:tc>
                <a:extLst>
                  <a:ext uri="{0D108BD9-81ED-4DB2-BD59-A6C34878D82A}">
                    <a16:rowId xmlns="" xmlns:a16="http://schemas.microsoft.com/office/drawing/2014/main" val="2450932084"/>
                  </a:ext>
                </a:extLst>
              </a:tr>
              <a:tr h="317552">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 xmlns:a16="http://schemas.microsoft.com/office/drawing/2014/main" val="904576505"/>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tc>
                <a:tc>
                  <a:txBody>
                    <a:bodyPr/>
                    <a:lstStyle/>
                    <a:p>
                      <a:r>
                        <a:rPr lang="en-US" dirty="0"/>
                        <a:t>Simulation and modeling activities designed to explore, acquire, reinforce, and expand skills.</a:t>
                      </a:r>
                    </a:p>
                  </a:txBody>
                  <a:tcPr/>
                </a:tc>
                <a:extLst>
                  <a:ext uri="{0D108BD9-81ED-4DB2-BD59-A6C34878D82A}">
                    <a16:rowId xmlns="" xmlns:a16="http://schemas.microsoft.com/office/drawing/2014/main" val="3727131555"/>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tc>
                <a:tc>
                  <a:txBody>
                    <a:bodyPr/>
                    <a:lstStyle/>
                    <a:p>
                      <a:r>
                        <a:rPr lang="en-US" dirty="0"/>
                        <a:t>Self-assessments that integrate concepts and skills learned throughout the series of topics presented in the module.</a:t>
                      </a:r>
                    </a:p>
                  </a:txBody>
                  <a:tcPr/>
                </a:tc>
                <a:extLst>
                  <a:ext uri="{0D108BD9-81ED-4DB2-BD59-A6C34878D82A}">
                    <a16:rowId xmlns="" xmlns:a16="http://schemas.microsoft.com/office/drawing/2014/main" val="10003"/>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tc>
                <a:tc>
                  <a:txBody>
                    <a:bodyPr/>
                    <a:lstStyle/>
                    <a:p>
                      <a:r>
                        <a:rPr lang="en-US" dirty="0"/>
                        <a:t>Briefly recaps module content.</a:t>
                      </a:r>
                    </a:p>
                  </a:txBody>
                  <a:tcPr/>
                </a:tc>
                <a:extLst>
                  <a:ext uri="{0D108BD9-81ED-4DB2-BD59-A6C34878D82A}">
                    <a16:rowId xmlns=""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70" y="1084368"/>
            <a:ext cx="9125927" cy="1802391"/>
          </a:xfrm>
        </p:spPr>
        <p:txBody>
          <a:bodyPr/>
          <a:lstStyle/>
          <a:p>
            <a:r>
              <a:rPr dirty="0">
                <a:solidFill>
                  <a:schemeClr val="accent5">
                    <a:lumMod val="40000"/>
                    <a:lumOff val="60000"/>
                  </a:schemeClr>
                </a:solidFill>
              </a:rPr>
              <a:t>8</a:t>
            </a:r>
            <a:r>
              <a:rPr lang="en-US" dirty="0">
                <a:solidFill>
                  <a:schemeClr val="accent5">
                    <a:lumMod val="40000"/>
                    <a:lumOff val="60000"/>
                  </a:schemeClr>
                </a:solidFill>
              </a:rPr>
              <a:t>.4  Cisco Network Management</a:t>
            </a:r>
            <a:endParaRPr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marL="174625"/>
            <a:r>
              <a:rPr lang="en-US" altLang="en-US" sz="1600" dirty="0"/>
              <a:t>Cisco Network Management </a:t>
            </a:r>
            <a:br>
              <a:rPr lang="en-US" altLang="en-US" sz="1600" dirty="0"/>
            </a:br>
            <a:r>
              <a:rPr dirty="0"/>
              <a:t>Network Management Platforms</a:t>
            </a:r>
            <a:endParaRPr lang="en-CA" altLang="en-US" dirty="0"/>
          </a:p>
        </p:txBody>
      </p:sp>
      <p:sp>
        <p:nvSpPr>
          <p:cNvPr id="13315" name="Content Placeholder 1"/>
          <p:cNvSpPr>
            <a:spLocks noGrp="1"/>
          </p:cNvSpPr>
          <p:nvPr>
            <p:ph idx="1"/>
          </p:nvPr>
        </p:nvSpPr>
        <p:spPr>
          <a:xfrm>
            <a:off x="315225" y="733348"/>
            <a:ext cx="8321781" cy="3648230"/>
          </a:xfrm>
        </p:spPr>
        <p:txBody>
          <a:bodyPr/>
          <a:lstStyle/>
          <a:p>
            <a:pPr marL="185738" lvl="2" indent="-185738"/>
            <a:r>
              <a:rPr lang="en-GB" sz="1600" dirty="0"/>
              <a:t>Network automation plays a crucial part in simplifying day-to-day operations and maintenance.</a:t>
            </a:r>
          </a:p>
          <a:p>
            <a:pPr marL="185738" lvl="2" indent="-185738"/>
            <a:r>
              <a:rPr lang="en-GB" sz="1600" dirty="0"/>
              <a:t>Network automation is used for </a:t>
            </a:r>
            <a:r>
              <a:rPr lang="en-IN" sz="1600" dirty="0"/>
              <a:t>various common tasks in an organization:</a:t>
            </a:r>
            <a:endParaRPr lang="en-GB" sz="1600" dirty="0"/>
          </a:p>
          <a:p>
            <a:pPr marL="442913" lvl="1" indent="-261938">
              <a:buClrTx/>
            </a:pPr>
            <a:r>
              <a:rPr lang="en-GB" sz="1600" dirty="0"/>
              <a:t>Device Provisioning</a:t>
            </a:r>
          </a:p>
          <a:p>
            <a:pPr marL="442913" lvl="1" indent="-261938">
              <a:buClrTx/>
            </a:pPr>
            <a:r>
              <a:rPr lang="en-GB" sz="1600" dirty="0"/>
              <a:t>Device software Management</a:t>
            </a:r>
          </a:p>
          <a:p>
            <a:pPr marL="442913" lvl="1" indent="-261938">
              <a:buClrTx/>
            </a:pPr>
            <a:r>
              <a:rPr lang="en-GB" sz="1600" dirty="0"/>
              <a:t>Compliance Checks</a:t>
            </a:r>
          </a:p>
          <a:p>
            <a:pPr marL="442913" lvl="1" indent="-261938">
              <a:buClrTx/>
            </a:pPr>
            <a:r>
              <a:rPr lang="en-GB" sz="1600" dirty="0"/>
              <a:t>Reporting</a:t>
            </a:r>
          </a:p>
          <a:p>
            <a:pPr marL="442913" lvl="1" indent="-261938">
              <a:buClrTx/>
            </a:pPr>
            <a:r>
              <a:rPr lang="en-GB" sz="1600" dirty="0"/>
              <a:t>Troubleshooting</a:t>
            </a:r>
          </a:p>
          <a:p>
            <a:pPr marL="442913" lvl="1" indent="-261938">
              <a:buClrTx/>
            </a:pPr>
            <a:r>
              <a:rPr lang="en-GB" sz="1600" dirty="0"/>
              <a:t>Data collection and telemetry </a:t>
            </a:r>
          </a:p>
          <a:p>
            <a:pPr marL="285750" lvl="2" indent="-285750"/>
            <a:r>
              <a:rPr lang="en-IN" sz="1600" dirty="0"/>
              <a:t>Network programmability helps reduce Operational Expenses (OPEX), which represents a significant portion of overall network cost. </a:t>
            </a:r>
          </a:p>
          <a:p>
            <a:pPr marL="285750" lvl="2" indent="-285750"/>
            <a:r>
              <a:rPr lang="en-IN" sz="1600" dirty="0"/>
              <a:t>Teams can speed up service delivery by automating tasks that are typically done by hand using a Command-Line Interface (CLI).</a:t>
            </a:r>
            <a:endParaRPr lang="en-US" sz="1600" dirty="0"/>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pPr marL="174625"/>
            <a:r>
              <a:rPr altLang="en-US" sz="1600" dirty="0"/>
              <a:t>Cisco Network Management </a:t>
            </a:r>
            <a:br>
              <a:rPr altLang="en-US" sz="1600" dirty="0"/>
            </a:br>
            <a:r>
              <a:rPr dirty="0"/>
              <a:t>Cisco IOS XE</a:t>
            </a:r>
            <a:endParaRPr lang="en-CA" altLang="en-US" dirty="0"/>
          </a:p>
        </p:txBody>
      </p:sp>
      <p:sp>
        <p:nvSpPr>
          <p:cNvPr id="13315" name="Content Placeholder 1"/>
          <p:cNvSpPr>
            <a:spLocks noGrp="1"/>
          </p:cNvSpPr>
          <p:nvPr>
            <p:ph idx="1"/>
          </p:nvPr>
        </p:nvSpPr>
        <p:spPr>
          <a:xfrm>
            <a:off x="300667" y="798944"/>
            <a:ext cx="8571287" cy="3979588"/>
          </a:xfrm>
        </p:spPr>
        <p:txBody>
          <a:bodyPr/>
          <a:lstStyle/>
          <a:p>
            <a:pPr marL="0" lvl="2" indent="0">
              <a:spcBef>
                <a:spcPts val="400"/>
              </a:spcBef>
              <a:spcAft>
                <a:spcPts val="400"/>
              </a:spcAft>
              <a:buNone/>
            </a:pPr>
            <a:r>
              <a:rPr lang="en-IN" sz="1600" b="1" dirty="0"/>
              <a:t>What is Cisco IOS XE?</a:t>
            </a:r>
          </a:p>
          <a:p>
            <a:pPr marL="180975" lvl="2" indent="-180975">
              <a:spcBef>
                <a:spcPts val="400"/>
              </a:spcBef>
              <a:spcAft>
                <a:spcPts val="400"/>
              </a:spcAft>
            </a:pPr>
            <a:r>
              <a:rPr lang="en-IN" sz="1600" dirty="0"/>
              <a:t>With IOS XE, you have access to standards-based, consistent, programmable interfaces, standard data models for configuration, deployment, and rollback, as well as services integration with the network.</a:t>
            </a:r>
            <a:endParaRPr lang="en-GB" sz="1600" dirty="0"/>
          </a:p>
          <a:p>
            <a:pPr marL="174625" indent="-174625">
              <a:spcBef>
                <a:spcPts val="400"/>
              </a:spcBef>
              <a:spcAft>
                <a:spcPts val="400"/>
              </a:spcAft>
              <a:buFont typeface="Arial" panose="020B0604020202020204" pitchFamily="34" charset="0"/>
              <a:buChar char="•"/>
            </a:pPr>
            <a:r>
              <a:rPr lang="en-GB" sz="1600" dirty="0"/>
              <a:t>IOS XE is based on Linux. </a:t>
            </a:r>
          </a:p>
          <a:p>
            <a:pPr>
              <a:lnSpc>
                <a:spcPct val="50000"/>
              </a:lnSpc>
              <a:spcBef>
                <a:spcPts val="400"/>
              </a:spcBef>
              <a:spcAft>
                <a:spcPts val="400"/>
              </a:spcAft>
              <a:buNone/>
            </a:pPr>
            <a:endParaRPr lang="en-GB" sz="1600" b="1" dirty="0"/>
          </a:p>
          <a:p>
            <a:pPr>
              <a:spcBef>
                <a:spcPts val="400"/>
              </a:spcBef>
              <a:spcAft>
                <a:spcPts val="400"/>
              </a:spcAft>
              <a:buNone/>
            </a:pPr>
            <a:r>
              <a:rPr lang="en-GB" sz="1600" b="1" dirty="0"/>
              <a:t>Model-driven programmability support in Cisco IOS XE</a:t>
            </a:r>
            <a:endParaRPr lang="en-GB" sz="1600" dirty="0"/>
          </a:p>
          <a:p>
            <a:pPr>
              <a:spcBef>
                <a:spcPts val="400"/>
              </a:spcBef>
              <a:spcAft>
                <a:spcPts val="400"/>
              </a:spcAft>
              <a:buFont typeface="Arial" pitchFamily="34" charset="0"/>
              <a:buChar char="•"/>
            </a:pPr>
            <a:r>
              <a:rPr lang="en-GB" sz="1600" dirty="0"/>
              <a:t>Cisco device YANG models can be obtained from the Cisco Device YANG models repository.</a:t>
            </a:r>
          </a:p>
          <a:p>
            <a:pPr>
              <a:spcBef>
                <a:spcPts val="400"/>
              </a:spcBef>
              <a:spcAft>
                <a:spcPts val="400"/>
              </a:spcAft>
              <a:buFont typeface="Arial" pitchFamily="34" charset="0"/>
              <a:buChar char="•"/>
            </a:pPr>
            <a:r>
              <a:rPr lang="en-GB" sz="1600" dirty="0"/>
              <a:t>IOS XE is used on most high-end Cisco platforms including switches, routers and gateways.</a:t>
            </a:r>
            <a:endParaRPr lang="en-GB" sz="1600" dirty="0">
              <a:highlight>
                <a:srgbClr val="FF0000"/>
              </a:highlight>
            </a:endParaRPr>
          </a:p>
          <a:p>
            <a:pPr>
              <a:spcBef>
                <a:spcPts val="400"/>
              </a:spcBef>
              <a:spcAft>
                <a:spcPts val="400"/>
              </a:spcAft>
              <a:buFont typeface="Arial" pitchFamily="34" charset="0"/>
              <a:buChar char="•"/>
            </a:pPr>
            <a:r>
              <a:rPr lang="en-GB" sz="1600" dirty="0"/>
              <a:t>NETCONF/YANG is supported as of IOS XE 16.3.1 software. </a:t>
            </a:r>
          </a:p>
          <a:p>
            <a:pPr marL="185738" lvl="2" indent="-185738">
              <a:spcBef>
                <a:spcPts val="400"/>
              </a:spcBef>
              <a:spcAft>
                <a:spcPts val="400"/>
              </a:spcAft>
            </a:pPr>
            <a:endParaRPr lang="en-GB" sz="1600" dirty="0"/>
          </a:p>
          <a:p>
            <a:pPr marL="185738" lvl="2" indent="-185738">
              <a:spcBef>
                <a:spcPts val="400"/>
              </a:spcBef>
              <a:spcAft>
                <a:spcPts val="400"/>
              </a:spcAft>
            </a:pPr>
            <a:endParaRPr lang="en-US" sz="1600" dirty="0"/>
          </a:p>
        </p:txBody>
      </p:sp>
    </p:spTree>
    <p:extLst>
      <p:ext uri="{BB962C8B-B14F-4D97-AF65-F5344CB8AC3E}">
        <p14:creationId xmlns:p14="http://schemas.microsoft.com/office/powerpoint/2010/main" val="197744582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IOS XE (Contd.)</a:t>
            </a:r>
            <a:endParaRPr lang="en-CA" altLang="en-US" dirty="0"/>
          </a:p>
        </p:txBody>
      </p:sp>
      <p:sp>
        <p:nvSpPr>
          <p:cNvPr id="13315" name="Content Placeholder 1"/>
          <p:cNvSpPr>
            <a:spLocks noGrp="1"/>
          </p:cNvSpPr>
          <p:nvPr>
            <p:ph idx="1"/>
          </p:nvPr>
        </p:nvSpPr>
        <p:spPr>
          <a:xfrm>
            <a:off x="143839" y="713883"/>
            <a:ext cx="8840141" cy="4028238"/>
          </a:xfrm>
        </p:spPr>
        <p:txBody>
          <a:bodyPr/>
          <a:lstStyle/>
          <a:p>
            <a:pPr>
              <a:spcBef>
                <a:spcPts val="300"/>
              </a:spcBef>
              <a:spcAft>
                <a:spcPts val="300"/>
              </a:spcAft>
              <a:buNone/>
            </a:pPr>
            <a:r>
              <a:rPr lang="en-US" sz="1600" b="1" dirty="0"/>
              <a:t>Enabling model-driven programmability</a:t>
            </a:r>
            <a:endParaRPr lang="en-GB" sz="1600" dirty="0"/>
          </a:p>
          <a:p>
            <a:pPr>
              <a:spcBef>
                <a:spcPts val="300"/>
              </a:spcBef>
              <a:spcAft>
                <a:spcPts val="300"/>
              </a:spcAft>
              <a:buFont typeface="Arial" panose="020B0604020202020204" pitchFamily="34" charset="0"/>
              <a:buChar char="•"/>
            </a:pPr>
            <a:r>
              <a:rPr lang="en-GB" sz="1600" dirty="0"/>
              <a:t>On some devices, Model-driven programmability services must first be enabled. </a:t>
            </a:r>
          </a:p>
          <a:p>
            <a:pPr>
              <a:spcBef>
                <a:spcPts val="300"/>
              </a:spcBef>
              <a:spcAft>
                <a:spcPts val="300"/>
              </a:spcAft>
              <a:buFont typeface="Arial" panose="020B0604020202020204" pitchFamily="34" charset="0"/>
              <a:buChar char="•"/>
            </a:pPr>
            <a:r>
              <a:rPr lang="en-GB" sz="1600" dirty="0"/>
              <a:t>Enter the configuration mode using the </a:t>
            </a:r>
            <a:r>
              <a:rPr lang="en-GB" sz="1600" dirty="0">
                <a:solidFill>
                  <a:schemeClr val="bg1"/>
                </a:solidFill>
                <a:highlight>
                  <a:srgbClr val="000000"/>
                </a:highlight>
                <a:latin typeface="Times New Roman" panose="02020603050405020304" pitchFamily="18" charset="0"/>
                <a:cs typeface="Times New Roman" panose="02020603050405020304" pitchFamily="18" charset="0"/>
              </a:rPr>
              <a:t>configure terminal</a:t>
            </a:r>
            <a:r>
              <a:rPr lang="en-GB" sz="1600" dirty="0"/>
              <a:t> command.</a:t>
            </a:r>
          </a:p>
          <a:p>
            <a:pPr>
              <a:spcBef>
                <a:spcPts val="300"/>
              </a:spcBef>
              <a:spcAft>
                <a:spcPts val="300"/>
              </a:spcAft>
              <a:buNone/>
            </a:pPr>
            <a:r>
              <a:rPr lang="en-GB" sz="1600" b="1" dirty="0"/>
              <a:t>Enable NETCONF on IOS XE</a:t>
            </a:r>
            <a:endParaRPr lang="en-GB" sz="1600" dirty="0"/>
          </a:p>
          <a:p>
            <a:pPr>
              <a:spcBef>
                <a:spcPts val="300"/>
              </a:spcBef>
              <a:spcAft>
                <a:spcPts val="300"/>
              </a:spcAft>
              <a:buFont typeface="Arial" panose="020B0604020202020204" pitchFamily="34" charset="0"/>
              <a:buChar char="•"/>
            </a:pPr>
            <a:r>
              <a:rPr lang="en-GB" sz="1600" dirty="0"/>
              <a:t>NETCONF connections should be authenticated using AAA credentials. </a:t>
            </a:r>
          </a:p>
          <a:p>
            <a:pPr>
              <a:spcBef>
                <a:spcPts val="300"/>
              </a:spcBef>
              <a:spcAft>
                <a:spcPts val="300"/>
              </a:spcAft>
              <a:buFont typeface="Arial" panose="020B0604020202020204" pitchFamily="34" charset="0"/>
              <a:buChar char="•"/>
            </a:pPr>
            <a:r>
              <a:rPr lang="en-GB" sz="1600" dirty="0"/>
              <a:t>The CLI command to enable NETCONF is: </a:t>
            </a:r>
            <a:r>
              <a:rPr lang="en-US" sz="1600" dirty="0">
                <a:solidFill>
                  <a:schemeClr val="bg1"/>
                </a:solidFill>
                <a:highlight>
                  <a:srgbClr val="000000"/>
                </a:highlight>
                <a:cs typeface="Times New Roman" panose="02020603050405020304" pitchFamily="18" charset="0"/>
              </a:rPr>
              <a:t>netconf-yang</a:t>
            </a:r>
          </a:p>
          <a:p>
            <a:pPr marL="0" indent="0">
              <a:spcBef>
                <a:spcPts val="300"/>
              </a:spcBef>
              <a:spcAft>
                <a:spcPts val="300"/>
              </a:spcAft>
              <a:buNone/>
            </a:pPr>
            <a:r>
              <a:rPr lang="en-GB" sz="1600" b="1" dirty="0"/>
              <a:t>Troubleshooting:</a:t>
            </a:r>
            <a:endParaRPr lang="en-GB" sz="1600" dirty="0"/>
          </a:p>
          <a:p>
            <a:pPr>
              <a:spcBef>
                <a:spcPts val="300"/>
              </a:spcBef>
              <a:spcAft>
                <a:spcPts val="300"/>
              </a:spcAft>
              <a:buFont typeface="Arial" panose="020B0604020202020204" pitchFamily="34" charset="0"/>
              <a:buChar char="•"/>
            </a:pPr>
            <a:r>
              <a:rPr lang="en-GB" sz="1600" dirty="0"/>
              <a:t>If </a:t>
            </a:r>
            <a:r>
              <a:rPr lang="en-GB" sz="1600" dirty="0">
                <a:solidFill>
                  <a:schemeClr val="tx1">
                    <a:lumMod val="50000"/>
                  </a:schemeClr>
                </a:solidFill>
              </a:rPr>
              <a:t>there is </a:t>
            </a:r>
            <a:r>
              <a:rPr lang="en-GB" sz="1600" dirty="0"/>
              <a:t>an ‘Unknown command’ response to the </a:t>
            </a:r>
            <a:r>
              <a:rPr lang="en-GB" sz="1600" dirty="0">
                <a:solidFill>
                  <a:schemeClr val="bg1"/>
                </a:solidFill>
                <a:highlight>
                  <a:srgbClr val="000000"/>
                </a:highlight>
                <a:cs typeface="Times New Roman" panose="02020603050405020304" pitchFamily="18" charset="0"/>
              </a:rPr>
              <a:t>netconf-yang</a:t>
            </a:r>
            <a:r>
              <a:rPr lang="en-GB" sz="1600" dirty="0"/>
              <a:t>, as shown below, then</a:t>
            </a:r>
            <a:r>
              <a:rPr lang="en-GB" sz="1600" dirty="0">
                <a:solidFill>
                  <a:srgbClr val="FF0000"/>
                </a:solidFill>
              </a:rPr>
              <a:t> </a:t>
            </a:r>
            <a:r>
              <a:rPr lang="en-GB" sz="1600" dirty="0">
                <a:solidFill>
                  <a:schemeClr val="tx1">
                    <a:lumMod val="50000"/>
                  </a:schemeClr>
                </a:solidFill>
              </a:rPr>
              <a:t>double-check the </a:t>
            </a:r>
            <a:r>
              <a:rPr lang="en-GB" sz="1600" dirty="0"/>
              <a:t>device configuration.</a:t>
            </a:r>
          </a:p>
          <a:p>
            <a:pPr>
              <a:spcBef>
                <a:spcPts val="300"/>
              </a:spcBef>
              <a:spcAft>
                <a:spcPts val="300"/>
              </a:spcAft>
              <a:buFont typeface="Arial" panose="020B0604020202020204" pitchFamily="34" charset="0"/>
              <a:buChar char="•"/>
            </a:pPr>
            <a:endParaRPr lang="en-GB" sz="1600" dirty="0"/>
          </a:p>
          <a:p>
            <a:pPr marL="0" indent="0">
              <a:spcBef>
                <a:spcPts val="300"/>
              </a:spcBef>
              <a:spcAft>
                <a:spcPts val="300"/>
              </a:spcAft>
              <a:buNone/>
            </a:pPr>
            <a:endParaRPr lang="en-GB" sz="1600" dirty="0"/>
          </a:p>
          <a:p>
            <a:pPr>
              <a:spcBef>
                <a:spcPts val="300"/>
              </a:spcBef>
              <a:spcAft>
                <a:spcPts val="300"/>
              </a:spcAft>
              <a:buFont typeface="Arial" panose="020B0604020202020204" pitchFamily="34" charset="0"/>
              <a:buChar char="•"/>
            </a:pPr>
            <a:r>
              <a:rPr lang="en-US" sz="1600" dirty="0"/>
              <a:t>Cisco IOS XE supports two datastores: running and candidate. It also supports locking datastores, as well as configuration rollback.</a:t>
            </a:r>
            <a:endParaRPr lang="en-GB" sz="1600" b="1" dirty="0"/>
          </a:p>
          <a:p>
            <a:pPr>
              <a:spcBef>
                <a:spcPts val="300"/>
              </a:spcBef>
              <a:spcAft>
                <a:spcPts val="300"/>
              </a:spcAft>
              <a:buFont typeface="Arial" panose="020B0604020202020204" pitchFamily="34" charset="0"/>
              <a:buChar char="•"/>
            </a:pPr>
            <a:endParaRPr lang="en-GB" sz="1600" dirty="0"/>
          </a:p>
        </p:txBody>
      </p:sp>
      <p:pic>
        <p:nvPicPr>
          <p:cNvPr id="5" name="Picture 3">
            <a:extLst>
              <a:ext uri="{FF2B5EF4-FFF2-40B4-BE49-F238E27FC236}">
                <a16:creationId xmlns="" xmlns:a16="http://schemas.microsoft.com/office/drawing/2014/main" id="{5D788AC1-B7A7-499E-B294-4889C266B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92" y="3536156"/>
            <a:ext cx="8510016" cy="573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51661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IOS XE (Contd.)</a:t>
            </a:r>
            <a:endParaRPr lang="en-CA" altLang="en-US" dirty="0"/>
          </a:p>
        </p:txBody>
      </p:sp>
      <p:sp>
        <p:nvSpPr>
          <p:cNvPr id="13315" name="Content Placeholder 1"/>
          <p:cNvSpPr>
            <a:spLocks noGrp="1"/>
          </p:cNvSpPr>
          <p:nvPr>
            <p:ph idx="1"/>
          </p:nvPr>
        </p:nvSpPr>
        <p:spPr>
          <a:xfrm>
            <a:off x="153908" y="798944"/>
            <a:ext cx="8782835" cy="3738690"/>
          </a:xfrm>
        </p:spPr>
        <p:txBody>
          <a:bodyPr/>
          <a:lstStyle/>
          <a:p>
            <a:pPr>
              <a:spcBef>
                <a:spcPts val="500"/>
              </a:spcBef>
              <a:spcAft>
                <a:spcPts val="500"/>
              </a:spcAft>
              <a:buNone/>
            </a:pPr>
            <a:r>
              <a:rPr lang="en-GB" sz="1600" b="1" dirty="0"/>
              <a:t>Enable RESTCONF on IOS XE</a:t>
            </a:r>
            <a:endParaRPr lang="en-GB" sz="1600" dirty="0"/>
          </a:p>
          <a:p>
            <a:pPr marL="174625" indent="-174625">
              <a:spcBef>
                <a:spcPts val="500"/>
              </a:spcBef>
              <a:spcAft>
                <a:spcPts val="500"/>
              </a:spcAft>
              <a:buFont typeface="Arial" pitchFamily="34" charset="0"/>
              <a:buChar char="•"/>
            </a:pPr>
            <a:r>
              <a:rPr lang="en-GB" sz="1600" dirty="0"/>
              <a:t>RESTCONF connections should be authenticated using AAA credentials. </a:t>
            </a:r>
          </a:p>
          <a:p>
            <a:pPr marL="174625" indent="-174625">
              <a:spcBef>
                <a:spcPts val="500"/>
              </a:spcBef>
              <a:spcAft>
                <a:spcPts val="500"/>
              </a:spcAft>
              <a:buFont typeface="Arial" pitchFamily="34" charset="0"/>
              <a:buChar char="•"/>
            </a:pPr>
            <a:r>
              <a:rPr lang="en-GB" sz="1600" dirty="0"/>
              <a:t>RESTCONF runs over HTTPS. </a:t>
            </a:r>
          </a:p>
          <a:p>
            <a:pPr marL="174625" indent="-174625">
              <a:spcBef>
                <a:spcPts val="500"/>
              </a:spcBef>
              <a:spcAft>
                <a:spcPts val="500"/>
              </a:spcAft>
              <a:buFont typeface="Arial" pitchFamily="34" charset="0"/>
              <a:buChar char="•"/>
            </a:pPr>
            <a:r>
              <a:rPr lang="en-GB" sz="1600" dirty="0"/>
              <a:t>The command</a:t>
            </a:r>
            <a:r>
              <a:rPr lang="en-GB" sz="1600" dirty="0">
                <a:solidFill>
                  <a:srgbClr val="FF0000"/>
                </a:solidFill>
              </a:rPr>
              <a:t> </a:t>
            </a:r>
            <a:r>
              <a:rPr lang="en-GB" sz="1600" dirty="0"/>
              <a:t>enabled to support RESTCONF over port 443 </a:t>
            </a:r>
            <a:r>
              <a:rPr lang="en-GB" sz="1600" dirty="0">
                <a:solidFill>
                  <a:schemeClr val="tx1">
                    <a:lumMod val="50000"/>
                  </a:schemeClr>
                </a:solidFill>
              </a:rPr>
              <a:t>is</a:t>
            </a:r>
            <a:r>
              <a:rPr lang="en-GB" sz="1600" dirty="0"/>
              <a:t>: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ip http secure-server</a:t>
            </a:r>
            <a:endParaRPr lang="en-GB" sz="1600" dirty="0">
              <a:solidFill>
                <a:schemeClr val="bg1"/>
              </a:solidFill>
              <a:highlight>
                <a:srgbClr val="000000"/>
              </a:highlight>
              <a:latin typeface="Times New Roman" panose="02020603050405020304" pitchFamily="18" charset="0"/>
              <a:cs typeface="Times New Roman" panose="02020603050405020304" pitchFamily="18" charset="0"/>
            </a:endParaRPr>
          </a:p>
          <a:p>
            <a:pPr>
              <a:spcBef>
                <a:spcPts val="500"/>
              </a:spcBef>
              <a:spcAft>
                <a:spcPts val="500"/>
              </a:spcAft>
              <a:buFont typeface="Arial" pitchFamily="34" charset="0"/>
              <a:buChar char="•"/>
            </a:pPr>
            <a:r>
              <a:rPr lang="en-GB" sz="1600" dirty="0"/>
              <a:t>The CLI command to enable RESTCONF is: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restconf</a:t>
            </a:r>
            <a:endParaRPr lang="en-GB" sz="1600" b="1" dirty="0">
              <a:solidFill>
                <a:schemeClr val="bg1"/>
              </a:solidFill>
              <a:highlight>
                <a:srgbClr val="000000"/>
              </a:highlight>
              <a:latin typeface="Times New Roman" panose="02020603050405020304" pitchFamily="18" charset="0"/>
              <a:cs typeface="Times New Roman" panose="02020603050405020304" pitchFamily="18" charset="0"/>
            </a:endParaRPr>
          </a:p>
          <a:p>
            <a:pPr>
              <a:lnSpc>
                <a:spcPct val="50000"/>
              </a:lnSpc>
              <a:spcBef>
                <a:spcPts val="500"/>
              </a:spcBef>
              <a:spcAft>
                <a:spcPts val="500"/>
              </a:spcAft>
              <a:buFont typeface="Arial" pitchFamily="34" charset="0"/>
              <a:buChar char="•"/>
            </a:pPr>
            <a:endParaRPr lang="en-GB" sz="1600" b="1" dirty="0"/>
          </a:p>
          <a:p>
            <a:pPr marL="0" indent="0">
              <a:spcBef>
                <a:spcPts val="500"/>
              </a:spcBef>
              <a:spcAft>
                <a:spcPts val="500"/>
              </a:spcAft>
              <a:buNone/>
            </a:pPr>
            <a:r>
              <a:rPr lang="en-GB" sz="1600" b="1" dirty="0"/>
              <a:t>Accessing YANG models</a:t>
            </a:r>
            <a:endParaRPr lang="en-GB" sz="1600" dirty="0"/>
          </a:p>
          <a:p>
            <a:pPr>
              <a:spcBef>
                <a:spcPts val="500"/>
              </a:spcBef>
              <a:spcAft>
                <a:spcPts val="500"/>
              </a:spcAft>
              <a:buFont typeface="Arial" panose="020B0604020202020204" pitchFamily="34" charset="0"/>
              <a:buChar char="•"/>
            </a:pPr>
            <a:r>
              <a:rPr lang="en-GB" sz="1600" dirty="0"/>
              <a:t>For a complete look at Cisco YANG models, browse or clone the GitHub repository at </a:t>
            </a:r>
            <a:r>
              <a:rPr lang="en-GB" sz="1600" dirty="0">
                <a:hlinkClick r:id="rId3"/>
              </a:rPr>
              <a:t>https://github.com/YangModels/yang</a:t>
            </a:r>
            <a:r>
              <a:rPr lang="en-GB" sz="1600" dirty="0"/>
              <a:t>. </a:t>
            </a:r>
          </a:p>
          <a:p>
            <a:pPr>
              <a:spcBef>
                <a:spcPts val="500"/>
              </a:spcBef>
              <a:spcAft>
                <a:spcPts val="500"/>
              </a:spcAft>
              <a:buFont typeface="Arial" panose="020B0604020202020204" pitchFamily="34" charset="0"/>
              <a:buChar char="•"/>
            </a:pPr>
            <a:r>
              <a:rPr lang="en-GB" sz="1600" dirty="0"/>
              <a:t>The </a:t>
            </a:r>
            <a:r>
              <a:rPr lang="en-GB" sz="1600" dirty="0">
                <a:solidFill>
                  <a:schemeClr val="bg1"/>
                </a:solidFill>
                <a:highlight>
                  <a:srgbClr val="000000"/>
                </a:highlight>
                <a:latin typeface="Times New Roman" panose="02020603050405020304" pitchFamily="18" charset="0"/>
                <a:cs typeface="Times New Roman" panose="02020603050405020304" pitchFamily="18" charset="0"/>
              </a:rPr>
              <a:t>vendor/cisco</a:t>
            </a:r>
            <a:r>
              <a:rPr lang="en-GB" sz="1600" dirty="0"/>
              <a:t> subdirectory contains models for Cisco platforms.</a:t>
            </a:r>
          </a:p>
          <a:p>
            <a:pPr>
              <a:spcBef>
                <a:spcPts val="300"/>
              </a:spcBef>
              <a:spcAft>
                <a:spcPts val="300"/>
              </a:spcAft>
              <a:buNone/>
            </a:pPr>
            <a:endParaRPr lang="en-GB" sz="1600" dirty="0"/>
          </a:p>
        </p:txBody>
      </p:sp>
    </p:spTree>
    <p:extLst>
      <p:ext uri="{BB962C8B-B14F-4D97-AF65-F5344CB8AC3E}">
        <p14:creationId xmlns:p14="http://schemas.microsoft.com/office/powerpoint/2010/main" val="368727440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DNA Center</a:t>
            </a:r>
            <a:endParaRPr lang="en-CA" altLang="en-US" dirty="0"/>
          </a:p>
        </p:txBody>
      </p:sp>
      <p:sp>
        <p:nvSpPr>
          <p:cNvPr id="13315" name="Content Placeholder 1"/>
          <p:cNvSpPr>
            <a:spLocks noGrp="1"/>
          </p:cNvSpPr>
          <p:nvPr>
            <p:ph idx="1"/>
          </p:nvPr>
        </p:nvSpPr>
        <p:spPr>
          <a:xfrm>
            <a:off x="170011" y="743421"/>
            <a:ext cx="8874401" cy="4013772"/>
          </a:xfrm>
        </p:spPr>
        <p:txBody>
          <a:bodyPr/>
          <a:lstStyle/>
          <a:p>
            <a:pPr marL="0" indent="0">
              <a:spcBef>
                <a:spcPts val="500"/>
              </a:spcBef>
              <a:spcAft>
                <a:spcPts val="500"/>
              </a:spcAft>
              <a:buNone/>
            </a:pPr>
            <a:r>
              <a:rPr lang="en-GB" sz="1600" b="1" dirty="0"/>
              <a:t>What is Cisco DNA Center?</a:t>
            </a:r>
          </a:p>
          <a:p>
            <a:pPr>
              <a:spcBef>
                <a:spcPts val="500"/>
              </a:spcBef>
              <a:spcAft>
                <a:spcPts val="500"/>
              </a:spcAft>
              <a:buFont typeface="Arial" panose="020B0604020202020204" pitchFamily="34" charset="0"/>
              <a:buChar char="•"/>
            </a:pPr>
            <a:r>
              <a:rPr lang="en-GB" sz="1600" dirty="0"/>
              <a:t>A Cisco DNA Center is a foundational controller and analytics platform for large and midsize organizations</a:t>
            </a:r>
            <a:endParaRPr lang="en-GB" sz="1600" b="1" dirty="0"/>
          </a:p>
          <a:p>
            <a:pPr>
              <a:spcBef>
                <a:spcPts val="500"/>
              </a:spcBef>
              <a:spcAft>
                <a:spcPts val="500"/>
              </a:spcAft>
              <a:buFont typeface="Arial" panose="020B0604020202020204" pitchFamily="34" charset="0"/>
              <a:buChar char="•"/>
            </a:pPr>
            <a:r>
              <a:rPr lang="en-US" sz="1600" dirty="0"/>
              <a:t>It supports full 360-degree services and integration: North, East, Southbound and Westbound</a:t>
            </a:r>
            <a:endParaRPr lang="en-US" sz="1600" b="1" dirty="0"/>
          </a:p>
          <a:p>
            <a:pPr marL="0" indent="0">
              <a:spcBef>
                <a:spcPts val="500"/>
              </a:spcBef>
              <a:spcAft>
                <a:spcPts val="500"/>
              </a:spcAft>
              <a:buNone/>
            </a:pPr>
            <a:r>
              <a:rPr lang="en-US" sz="1600" b="1" dirty="0"/>
              <a:t>Cisco DNA Center dashboard (GUI): </a:t>
            </a:r>
            <a:r>
              <a:rPr lang="en-US" sz="1600" dirty="0"/>
              <a:t>The GUI organizes services and activities into Design, Policy, Provision, Assurance, and Platform.</a:t>
            </a:r>
          </a:p>
          <a:p>
            <a:pPr marL="0" indent="0">
              <a:spcBef>
                <a:spcPts val="500"/>
              </a:spcBef>
              <a:spcAft>
                <a:spcPts val="500"/>
              </a:spcAft>
              <a:buNone/>
            </a:pPr>
            <a:r>
              <a:rPr lang="en-GB" sz="1600" b="1" dirty="0"/>
              <a:t>Role-Based Access Control (RBAC)</a:t>
            </a:r>
            <a:r>
              <a:rPr lang="en-GB" sz="1600" dirty="0"/>
              <a:t>: The initial user, ‘admin’, is assigned the SUPER-ADMIN-ROLE allowing complete control of the DNA Center and access to all sections.</a:t>
            </a:r>
          </a:p>
          <a:p>
            <a:pPr marL="0" indent="0">
              <a:spcBef>
                <a:spcPts val="500"/>
              </a:spcBef>
              <a:spcAft>
                <a:spcPts val="500"/>
              </a:spcAft>
              <a:buNone/>
            </a:pPr>
            <a:r>
              <a:rPr lang="en-US" sz="1600" b="1" dirty="0"/>
              <a:t>Product hardware: </a:t>
            </a:r>
            <a:r>
              <a:rPr lang="en-US" sz="1600" dirty="0"/>
              <a:t>The Cisco DNA Center appliance runs on dedicated Cisco Rack Servers in various scalable configurations.</a:t>
            </a:r>
          </a:p>
          <a:p>
            <a:pPr marL="0" indent="0">
              <a:spcBef>
                <a:spcPts val="500"/>
              </a:spcBef>
              <a:spcAft>
                <a:spcPts val="500"/>
              </a:spcAft>
              <a:buNone/>
            </a:pPr>
            <a:r>
              <a:rPr lang="en-GB" sz="1600" b="1" dirty="0"/>
              <a:t>Cisco DNA Center Intent API</a:t>
            </a:r>
            <a:r>
              <a:rPr lang="en-GB" sz="1600" dirty="0"/>
              <a:t>: The Intent API provides the means to programmatically access the Cisco DNA Center services and functionality.</a:t>
            </a:r>
          </a:p>
          <a:p>
            <a:pPr marL="0" indent="0">
              <a:spcBef>
                <a:spcPts val="500"/>
              </a:spcBef>
              <a:spcAft>
                <a:spcPts val="500"/>
              </a:spcAft>
              <a:buNone/>
            </a:pPr>
            <a:endParaRPr lang="en-US" sz="1600" dirty="0"/>
          </a:p>
          <a:p>
            <a:pPr marL="0" indent="0">
              <a:spcBef>
                <a:spcPts val="0"/>
              </a:spcBef>
              <a:buNone/>
            </a:pPr>
            <a:endParaRPr lang="en-US" sz="1600" b="1" dirty="0"/>
          </a:p>
          <a:p>
            <a:pPr marL="0" indent="0">
              <a:spcBef>
                <a:spcPts val="0"/>
              </a:spcBef>
              <a:buNone/>
            </a:pPr>
            <a:r>
              <a:rPr lang="en-GB" sz="1600" dirty="0"/>
              <a:t> </a:t>
            </a:r>
          </a:p>
          <a:p>
            <a:pPr marL="0" indent="0">
              <a:spcBef>
                <a:spcPts val="0"/>
              </a:spcBef>
              <a:buNone/>
            </a:pPr>
            <a:endParaRPr lang="en-GB" sz="1600" dirty="0"/>
          </a:p>
          <a:p>
            <a:pPr marL="0" indent="0">
              <a:spcBef>
                <a:spcPts val="0"/>
              </a:spcBef>
              <a:buNone/>
            </a:pPr>
            <a:endParaRPr lang="en-US" sz="1600" dirty="0"/>
          </a:p>
          <a:p>
            <a:pPr marL="0" indent="0">
              <a:spcBef>
                <a:spcPts val="230"/>
              </a:spcBef>
              <a:spcAft>
                <a:spcPts val="230"/>
              </a:spcAft>
              <a:buNone/>
            </a:pPr>
            <a:endParaRPr lang="en-GB" sz="1600" dirty="0"/>
          </a:p>
        </p:txBody>
      </p:sp>
    </p:spTree>
    <p:extLst>
      <p:ext uri="{BB962C8B-B14F-4D97-AF65-F5344CB8AC3E}">
        <p14:creationId xmlns:p14="http://schemas.microsoft.com/office/powerpoint/2010/main" val="32710104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569667" cy="757551"/>
          </a:xfrm>
        </p:spPr>
        <p:txBody>
          <a:bodyPr/>
          <a:lstStyle/>
          <a:p>
            <a:r>
              <a:rPr altLang="en-US" sz="1600" dirty="0"/>
              <a:t>Cisco Network Management </a:t>
            </a:r>
            <a:br>
              <a:rPr altLang="en-US" sz="1600" dirty="0"/>
            </a:br>
            <a:r>
              <a:rPr dirty="0"/>
              <a:t>Cisco DNA Center </a:t>
            </a:r>
            <a:r>
              <a:rPr lang="en-US" dirty="0"/>
              <a:t>–</a:t>
            </a:r>
            <a:r>
              <a:rPr dirty="0"/>
              <a:t> Intent API (Contd.)</a:t>
            </a:r>
            <a:endParaRPr lang="en-CA" altLang="en-US" dirty="0"/>
          </a:p>
        </p:txBody>
      </p:sp>
      <p:sp>
        <p:nvSpPr>
          <p:cNvPr id="13315" name="Content Placeholder 1"/>
          <p:cNvSpPr>
            <a:spLocks noGrp="1"/>
          </p:cNvSpPr>
          <p:nvPr>
            <p:ph idx="1"/>
          </p:nvPr>
        </p:nvSpPr>
        <p:spPr>
          <a:xfrm>
            <a:off x="130009" y="702041"/>
            <a:ext cx="9244649" cy="1373895"/>
          </a:xfrm>
        </p:spPr>
        <p:txBody>
          <a:bodyPr/>
          <a:lstStyle/>
          <a:p>
            <a:pPr>
              <a:spcBef>
                <a:spcPts val="200"/>
              </a:spcBef>
              <a:spcAft>
                <a:spcPts val="200"/>
              </a:spcAft>
              <a:buNone/>
            </a:pPr>
            <a:r>
              <a:rPr lang="en-GB" sz="1600" b="1" dirty="0"/>
              <a:t>Intent API documentation:</a:t>
            </a:r>
            <a:endParaRPr lang="en-GB" sz="1600" dirty="0"/>
          </a:p>
          <a:p>
            <a:pPr>
              <a:spcBef>
                <a:spcPts val="200"/>
              </a:spcBef>
              <a:spcAft>
                <a:spcPts val="200"/>
              </a:spcAft>
              <a:buFont typeface="Arial" panose="020B0604020202020204" pitchFamily="34" charset="0"/>
              <a:buChar char="•"/>
            </a:pPr>
            <a:r>
              <a:rPr lang="en-GB" sz="1600" dirty="0"/>
              <a:t>The Intent API documentation is found in the DevNet Cisco DNA Center, under section "Cisco DNA Center - Intent API."</a:t>
            </a:r>
          </a:p>
          <a:p>
            <a:pPr>
              <a:spcBef>
                <a:spcPts val="200"/>
              </a:spcBef>
              <a:spcAft>
                <a:spcPts val="200"/>
              </a:spcAft>
              <a:buFont typeface="Arial" panose="020B0604020202020204" pitchFamily="34" charset="0"/>
              <a:buChar char="•"/>
            </a:pPr>
            <a:r>
              <a:rPr lang="en-GB" sz="1600" dirty="0"/>
              <a:t>Additional documentation and a built-in 'TryIt' capability is available in the product GUI, under </a:t>
            </a:r>
            <a:r>
              <a:rPr lang="en-GB" sz="1600" b="1" dirty="0"/>
              <a:t>Platform › Developer Toolkit.</a:t>
            </a:r>
            <a:endParaRPr lang="en-GB" sz="1600" dirty="0"/>
          </a:p>
        </p:txBody>
      </p:sp>
      <p:pic>
        <p:nvPicPr>
          <p:cNvPr id="1638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12" y="2123638"/>
            <a:ext cx="3624646" cy="2339742"/>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1"/>
          <p:cNvSpPr txBox="1"/>
          <p:nvPr/>
        </p:nvSpPr>
        <p:spPr>
          <a:xfrm>
            <a:off x="774365" y="4479856"/>
            <a:ext cx="3649358" cy="338554"/>
          </a:xfrm>
          <a:prstGeom prst="rect">
            <a:avLst/>
          </a:prstGeom>
          <a:noFill/>
        </p:spPr>
        <p:txBody>
          <a:bodyPr wrap="square" rtlCol="0">
            <a:spAutoFit/>
          </a:bodyPr>
          <a:lstStyle/>
          <a:p>
            <a:pPr algn="ctr"/>
            <a:r>
              <a:rPr lang="it-IT" sz="1600" dirty="0">
                <a:solidFill>
                  <a:srgbClr val="000000"/>
                </a:solidFill>
              </a:rPr>
              <a:t>API documentation on DevNet</a:t>
            </a:r>
            <a:endParaRPr lang="en-US" sz="1600" dirty="0">
              <a:solidFill>
                <a:srgbClr val="000000"/>
              </a:solidFill>
            </a:endParaRPr>
          </a:p>
        </p:txBody>
      </p:sp>
      <p:pic>
        <p:nvPicPr>
          <p:cNvPr id="2" name="Picture 2">
            <a:extLst>
              <a:ext uri="{FF2B5EF4-FFF2-40B4-BE49-F238E27FC236}">
                <a16:creationId xmlns="" xmlns:a16="http://schemas.microsoft.com/office/drawing/2014/main" id="{A2D1A7D6-A8F9-4216-91E1-B5588CC249C3}"/>
              </a:ext>
            </a:extLst>
          </p:cNvPr>
          <p:cNvPicPr>
            <a:picLocks noChangeAspect="1"/>
          </p:cNvPicPr>
          <p:nvPr/>
        </p:nvPicPr>
        <p:blipFill>
          <a:blip r:embed="rId4"/>
          <a:stretch>
            <a:fillRect/>
          </a:stretch>
        </p:blipFill>
        <p:spPr>
          <a:xfrm>
            <a:off x="4829171" y="2072800"/>
            <a:ext cx="3423346" cy="2390580"/>
          </a:xfrm>
          <a:prstGeom prst="rect">
            <a:avLst/>
          </a:prstGeom>
          <a:ln w="3175">
            <a:solidFill>
              <a:schemeClr val="bg1">
                <a:lumMod val="85000"/>
              </a:schemeClr>
            </a:solidFill>
          </a:ln>
        </p:spPr>
      </p:pic>
      <p:sp>
        <p:nvSpPr>
          <p:cNvPr id="6" name="TextBox 2"/>
          <p:cNvSpPr txBox="1"/>
          <p:nvPr/>
        </p:nvSpPr>
        <p:spPr>
          <a:xfrm>
            <a:off x="4341340" y="4458553"/>
            <a:ext cx="4637903" cy="338554"/>
          </a:xfrm>
          <a:prstGeom prst="rect">
            <a:avLst/>
          </a:prstGeom>
          <a:noFill/>
        </p:spPr>
        <p:txBody>
          <a:bodyPr wrap="square" rtlCol="0">
            <a:spAutoFit/>
          </a:bodyPr>
          <a:lstStyle/>
          <a:p>
            <a:pPr algn="ctr"/>
            <a:r>
              <a:rPr lang="it-IT" sz="1600" dirty="0">
                <a:solidFill>
                  <a:srgbClr val="000000"/>
                </a:solidFill>
              </a:rPr>
              <a:t>API documentation via Developer Toolkit</a:t>
            </a:r>
            <a:endParaRPr lang="en-US" sz="1600" dirty="0">
              <a:solidFill>
                <a:srgbClr val="000000"/>
              </a:solidFill>
            </a:endParaRPr>
          </a:p>
        </p:txBody>
      </p:sp>
    </p:spTree>
    <p:extLst>
      <p:ext uri="{BB962C8B-B14F-4D97-AF65-F5344CB8AC3E}">
        <p14:creationId xmlns:p14="http://schemas.microsoft.com/office/powerpoint/2010/main" val="93833446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629839" cy="757551"/>
          </a:xfrm>
        </p:spPr>
        <p:txBody>
          <a:bodyPr/>
          <a:lstStyle/>
          <a:p>
            <a:r>
              <a:rPr altLang="en-US" sz="1600" dirty="0"/>
              <a:t>Cisco Network Management </a:t>
            </a:r>
            <a:br>
              <a:rPr altLang="en-US" sz="1600" dirty="0"/>
            </a:br>
            <a:r>
              <a:rPr dirty="0"/>
              <a:t>Cisco DNA Center </a:t>
            </a:r>
            <a:r>
              <a:rPr lang="en-US" dirty="0"/>
              <a:t>–</a:t>
            </a:r>
            <a:r>
              <a:rPr dirty="0"/>
              <a:t> Intent API (Contd.)</a:t>
            </a:r>
            <a:endParaRPr lang="en-CA" altLang="en-US" dirty="0"/>
          </a:p>
        </p:txBody>
      </p:sp>
      <p:sp>
        <p:nvSpPr>
          <p:cNvPr id="13315" name="Content Placeholder 1"/>
          <p:cNvSpPr>
            <a:spLocks noGrp="1"/>
          </p:cNvSpPr>
          <p:nvPr>
            <p:ph idx="1"/>
          </p:nvPr>
        </p:nvSpPr>
        <p:spPr>
          <a:xfrm>
            <a:off x="117612" y="803115"/>
            <a:ext cx="4339058" cy="3692974"/>
          </a:xfrm>
          <a:solidFill>
            <a:schemeClr val="bg1"/>
          </a:solidFill>
        </p:spPr>
        <p:txBody>
          <a:bodyPr/>
          <a:lstStyle/>
          <a:p>
            <a:pPr marL="0" indent="0">
              <a:buNone/>
            </a:pPr>
            <a:r>
              <a:rPr lang="en-GB" sz="1600" b="1" dirty="0"/>
              <a:t>Method description, URI, and Parameters</a:t>
            </a:r>
            <a:endParaRPr lang="en-GB" sz="1600" dirty="0"/>
          </a:p>
          <a:p>
            <a:pPr>
              <a:buFont typeface="Arial" panose="020B0604020202020204" pitchFamily="34" charset="0"/>
              <a:buChar char="•"/>
            </a:pPr>
            <a:r>
              <a:rPr lang="en-US" sz="1600" dirty="0">
                <a:solidFill>
                  <a:schemeClr val="tx1">
                    <a:lumMod val="50000"/>
                  </a:schemeClr>
                </a:solidFill>
              </a:rPr>
              <a:t>The DevNet documentation is organized by subdomain groups. </a:t>
            </a:r>
            <a:r>
              <a:rPr lang="en-IN" sz="1600" dirty="0"/>
              <a:t>The method URI is given in an abbreviated format, showing only the URL suffix. </a:t>
            </a:r>
            <a:endParaRPr lang="en-US" sz="1600" dirty="0">
              <a:solidFill>
                <a:schemeClr val="tx1">
                  <a:lumMod val="50000"/>
                </a:schemeClr>
              </a:solidFill>
            </a:endParaRPr>
          </a:p>
          <a:p>
            <a:pPr>
              <a:buFont typeface="Arial" panose="020B0604020202020204" pitchFamily="34" charset="0"/>
              <a:buChar char="•"/>
            </a:pPr>
            <a:r>
              <a:rPr lang="en-US" sz="1600" dirty="0">
                <a:solidFill>
                  <a:schemeClr val="tx1">
                    <a:lumMod val="50000"/>
                  </a:schemeClr>
                </a:solidFill>
              </a:rPr>
              <a:t>The GUI Platform Developer Toolkit is organized by Domain: Subdomain. </a:t>
            </a:r>
            <a:r>
              <a:rPr lang="en-IN" sz="1600" dirty="0"/>
              <a:t>It includes specific expanded URL using the IP address of the DNA Center.</a:t>
            </a:r>
            <a:endParaRPr lang="en-US" sz="1600" dirty="0">
              <a:solidFill>
                <a:schemeClr val="tx1">
                  <a:lumMod val="50000"/>
                </a:schemeClr>
              </a:solidFill>
            </a:endParaRPr>
          </a:p>
          <a:p>
            <a:pPr>
              <a:buFont typeface="Arial" panose="020B0604020202020204" pitchFamily="34" charset="0"/>
              <a:buChar char="•"/>
            </a:pPr>
            <a:r>
              <a:rPr lang="en-US" sz="1600" dirty="0">
                <a:solidFill>
                  <a:schemeClr val="tx1">
                    <a:lumMod val="50000"/>
                  </a:schemeClr>
                </a:solidFill>
              </a:rPr>
              <a:t>Clicking any subdomain name displays list of methods associated with that subdomain.</a:t>
            </a:r>
            <a:endParaRPr lang="en-GB" sz="1600" dirty="0">
              <a:solidFill>
                <a:schemeClr val="tx1">
                  <a:lumMod val="50000"/>
                </a:schemeClr>
              </a:solidFill>
            </a:endParaRPr>
          </a:p>
        </p:txBody>
      </p:sp>
      <p:sp>
        <p:nvSpPr>
          <p:cNvPr id="6" name="TextBox 1"/>
          <p:cNvSpPr txBox="1"/>
          <p:nvPr/>
        </p:nvSpPr>
        <p:spPr>
          <a:xfrm>
            <a:off x="5979925" y="4439032"/>
            <a:ext cx="3039791" cy="338554"/>
          </a:xfrm>
          <a:prstGeom prst="rect">
            <a:avLst/>
          </a:prstGeom>
          <a:noFill/>
        </p:spPr>
        <p:txBody>
          <a:bodyPr wrap="square" rtlCol="0">
            <a:spAutoFit/>
          </a:bodyPr>
          <a:lstStyle/>
          <a:p>
            <a:r>
              <a:rPr lang="en-US" sz="1600" dirty="0">
                <a:solidFill>
                  <a:srgbClr val="000000"/>
                </a:solidFill>
              </a:rPr>
              <a:t>DevNet Intent API Subdomain</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776" y="226442"/>
            <a:ext cx="3169940" cy="4212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983339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a:t>
            </a:r>
            <a:br>
              <a:rPr altLang="en-US" sz="1600" dirty="0"/>
            </a:br>
            <a:r>
              <a:rPr lang="en-GB" dirty="0"/>
              <a:t>Cisco DNA Center – Create (POST) - Update (PUT)</a:t>
            </a:r>
            <a:endParaRPr lang="en-CA" altLang="en-US" dirty="0"/>
          </a:p>
        </p:txBody>
      </p:sp>
      <p:sp>
        <p:nvSpPr>
          <p:cNvPr id="13315" name="Content Placeholder 1"/>
          <p:cNvSpPr>
            <a:spLocks noGrp="1"/>
          </p:cNvSpPr>
          <p:nvPr>
            <p:ph idx="1"/>
          </p:nvPr>
        </p:nvSpPr>
        <p:spPr>
          <a:xfrm>
            <a:off x="161509" y="892597"/>
            <a:ext cx="8530926" cy="3339920"/>
          </a:xfrm>
        </p:spPr>
        <p:txBody>
          <a:bodyPr/>
          <a:lstStyle/>
          <a:p>
            <a:pPr>
              <a:buFont typeface="Arial" pitchFamily="34" charset="0"/>
              <a:buChar char="•"/>
            </a:pPr>
            <a:r>
              <a:rPr lang="en-GB" sz="1600" dirty="0"/>
              <a:t>Intent API PUT and POST methods require a JSON request payload. </a:t>
            </a:r>
            <a:endParaRPr lang="en-GB" sz="1600" strike="sngStrike" dirty="0">
              <a:solidFill>
                <a:srgbClr val="FF0000"/>
              </a:solidFill>
            </a:endParaRPr>
          </a:p>
          <a:p>
            <a:pPr>
              <a:buFont typeface="Arial" pitchFamily="34" charset="0"/>
              <a:buChar char="•"/>
            </a:pPr>
            <a:r>
              <a:rPr lang="en-GB" sz="1600" dirty="0"/>
              <a:t>Both POST and PUT requests are handled within the Cisco DNA Center asynchronously</a:t>
            </a:r>
            <a:r>
              <a:rPr lang="en-US" sz="1600" dirty="0"/>
              <a:t>, which means that the request to add, create, or modify a resource is initiated with a correctly formed request, but not necessarily completed before responding. </a:t>
            </a:r>
          </a:p>
          <a:p>
            <a:pPr>
              <a:buFont typeface="Arial" pitchFamily="34" charset="0"/>
              <a:buChar char="•"/>
            </a:pPr>
            <a:r>
              <a:rPr lang="en-US" sz="1600" dirty="0"/>
              <a:t>A request, which has been successfully initiated, responds with a structure containing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executionId</a:t>
            </a:r>
            <a:r>
              <a:rPr lang="en-US" sz="1600" dirty="0"/>
              <a:t>,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executionStatusUrl</a:t>
            </a:r>
            <a:r>
              <a:rPr lang="en-US" sz="1600" dirty="0"/>
              <a:t>, and a status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message</a:t>
            </a:r>
            <a:r>
              <a:rPr lang="en-US" sz="1600" dirty="0"/>
              <a:t>.</a:t>
            </a:r>
          </a:p>
          <a:p>
            <a:pPr>
              <a:buNone/>
            </a:pPr>
            <a:endParaRPr lang="en-GB" sz="1800" dirty="0"/>
          </a:p>
        </p:txBody>
      </p:sp>
    </p:spTree>
    <p:extLst>
      <p:ext uri="{BB962C8B-B14F-4D97-AF65-F5344CB8AC3E}">
        <p14:creationId xmlns:p14="http://schemas.microsoft.com/office/powerpoint/2010/main" val="61253024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lang="en-GB" dirty="0"/>
              <a:t>Video – Access Cisco DNA Center Using REST APIs in Python</a:t>
            </a:r>
            <a:endParaRPr lang="en-CA" altLang="en-US" dirty="0"/>
          </a:p>
        </p:txBody>
      </p:sp>
      <p:sp>
        <p:nvSpPr>
          <p:cNvPr id="5" name="Content Placeholder 1"/>
          <p:cNvSpPr>
            <a:spLocks noGrp="1"/>
          </p:cNvSpPr>
          <p:nvPr>
            <p:ph idx="1"/>
          </p:nvPr>
        </p:nvSpPr>
        <p:spPr>
          <a:xfrm>
            <a:off x="151918" y="876328"/>
            <a:ext cx="8791665" cy="471209"/>
          </a:xfrm>
        </p:spPr>
        <p:txBody>
          <a:bodyPr/>
          <a:lstStyle/>
          <a:p>
            <a:pPr marL="0" indent="0">
              <a:spcBef>
                <a:spcPts val="0"/>
              </a:spcBef>
              <a:spcAft>
                <a:spcPts val="300"/>
              </a:spcAft>
              <a:buNone/>
            </a:pPr>
            <a:r>
              <a:rPr lang="en-GB" sz="1600" dirty="0"/>
              <a:t>Watch the video to learn how to access the Cisco DNA Center Using REST APIs in Python.</a:t>
            </a:r>
          </a:p>
          <a:p>
            <a:pPr marL="0" indent="0">
              <a:spcBef>
                <a:spcPts val="0"/>
              </a:spcBef>
              <a:spcAft>
                <a:spcPts val="300"/>
              </a:spcAft>
              <a:buNone/>
            </a:pPr>
            <a:endParaRPr lang="en-GB" sz="1800" dirty="0"/>
          </a:p>
          <a:p>
            <a:pPr>
              <a:buNone/>
            </a:pPr>
            <a:endParaRPr lang="en-GB" sz="1800" dirty="0"/>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1" descr="8.4.6.PNG"/>
          <p:cNvPicPr>
            <a:picLocks noChangeAspect="1"/>
          </p:cNvPicPr>
          <p:nvPr/>
        </p:nvPicPr>
        <p:blipFill>
          <a:blip r:embed="rId3"/>
          <a:stretch>
            <a:fillRect/>
          </a:stretch>
        </p:blipFill>
        <p:spPr>
          <a:xfrm>
            <a:off x="1693965" y="1305668"/>
            <a:ext cx="6035913" cy="3379236"/>
          </a:xfrm>
          <a:prstGeom prst="rect">
            <a:avLst/>
          </a:prstGeom>
          <a:ln>
            <a:solidFill>
              <a:schemeClr val="tx2">
                <a:lumMod val="60000"/>
                <a:lumOff val="40000"/>
              </a:schemeClr>
            </a:solidFill>
          </a:ln>
        </p:spPr>
      </p:pic>
    </p:spTree>
    <p:extLst>
      <p:ext uri="{BB962C8B-B14F-4D97-AF65-F5344CB8AC3E}">
        <p14:creationId xmlns:p14="http://schemas.microsoft.com/office/powerpoint/2010/main" val="293124408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pPr eaLnBrk="1" hangingPunct="1"/>
            <a:r>
              <a:rPr lang="en-US" dirty="0"/>
              <a:t>Check Your Understanding</a:t>
            </a:r>
          </a:p>
        </p:txBody>
      </p:sp>
      <p:sp>
        <p:nvSpPr>
          <p:cNvPr id="7171" name="Content Placeholder 1"/>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sz="1600"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sz="1600" dirty="0"/>
              <a:t>Check Your Understanding activities </a:t>
            </a:r>
            <a:r>
              <a:rPr lang="en-US" sz="1600" b="1" i="1" dirty="0"/>
              <a:t>do not </a:t>
            </a:r>
            <a:r>
              <a:rPr lang="en-US" sz="1600" dirty="0"/>
              <a:t>affect student grades.</a:t>
            </a:r>
          </a:p>
          <a:p>
            <a:pPr>
              <a:spcBef>
                <a:spcPct val="30000"/>
              </a:spcBef>
              <a:buFont typeface="Arial" panose="020B0604020202020204" pitchFamily="34" charset="0"/>
              <a:buChar char="•"/>
            </a:pPr>
            <a:r>
              <a:rPr lang="en-US" sz="1600" dirty="0"/>
              <a:t>There are no separate slides for these activities in the PPT. They are listed in the notes area of the slide that appears before these activities.</a:t>
            </a:r>
          </a:p>
          <a:p>
            <a:pPr marL="0" indent="0" eaLnBrk="1" hangingPunct="1">
              <a:spcBef>
                <a:spcPct val="30000"/>
              </a:spcBef>
              <a:buNone/>
            </a:pPr>
            <a:endParaRPr lang="en-US" sz="1600" dirty="0"/>
          </a:p>
          <a:p>
            <a:pPr eaLnBrk="1" hangingPunct="1">
              <a:spcBef>
                <a:spcPct val="30000"/>
              </a:spcBef>
            </a:pPr>
            <a:endParaRPr lang="en-US" sz="1600"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lang="en-US" altLang="en-US" sz="1600" dirty="0"/>
              <a:t>Cisco Network Management </a:t>
            </a:r>
            <a:br>
              <a:rPr lang="en-US" altLang="en-US" sz="1600" dirty="0"/>
            </a:br>
            <a:r>
              <a:rPr lang="en-GB" dirty="0"/>
              <a:t>Cisco ACI</a:t>
            </a:r>
            <a:endParaRPr lang="en-CA" altLang="en-US" dirty="0"/>
          </a:p>
        </p:txBody>
      </p:sp>
      <p:sp>
        <p:nvSpPr>
          <p:cNvPr id="13315" name="Content Placeholder 1"/>
          <p:cNvSpPr>
            <a:spLocks noGrp="1"/>
          </p:cNvSpPr>
          <p:nvPr>
            <p:ph idx="1"/>
          </p:nvPr>
        </p:nvSpPr>
        <p:spPr>
          <a:xfrm>
            <a:off x="145033" y="751961"/>
            <a:ext cx="8815673" cy="2805043"/>
          </a:xfrm>
          <a:solidFill>
            <a:schemeClr val="bg1"/>
          </a:solidFill>
        </p:spPr>
        <p:txBody>
          <a:bodyPr/>
          <a:lstStyle/>
          <a:p>
            <a:pPr>
              <a:buFont typeface="Arial" pitchFamily="34" charset="0"/>
              <a:buChar char="•"/>
            </a:pPr>
            <a:r>
              <a:rPr lang="en-US" sz="1600" dirty="0"/>
              <a:t>The Cisco Application Centric Infrastructure (ACI) platform that runs on Nexus 9000 hardware is the Cisco solution for Software-Defined Networking (SDN).</a:t>
            </a:r>
          </a:p>
          <a:p>
            <a:pPr>
              <a:buFont typeface="Arial" pitchFamily="34" charset="0"/>
              <a:buChar char="•"/>
            </a:pPr>
            <a:r>
              <a:rPr lang="en-US" sz="1600" dirty="0"/>
              <a:t>The centralized management system is the Application Policy Infrastructure Controller (APIC), a cluster of controllers. </a:t>
            </a:r>
            <a:r>
              <a:rPr lang="en-IN" sz="1600" dirty="0"/>
              <a:t>With APIC, you get a unified operation of both physical and virtual, or software-based infrastructure.</a:t>
            </a:r>
          </a:p>
          <a:p>
            <a:pPr>
              <a:buFont typeface="Arial" pitchFamily="34" charset="0"/>
              <a:buChar char="•"/>
            </a:pPr>
            <a:r>
              <a:rPr lang="en-IN" sz="1600" dirty="0"/>
              <a:t>Instead of opening a subset of the network functionality through programmatic interfaces, the entire ACI infrastructure is opened up for programmatic access. </a:t>
            </a:r>
            <a:r>
              <a:rPr lang="en-GB" sz="1600" dirty="0"/>
              <a:t>This entirety is achieved by providing access to Cisco ACI object model. </a:t>
            </a:r>
          </a:p>
          <a:p>
            <a:pPr>
              <a:buFont typeface="Arial" pitchFamily="34" charset="0"/>
              <a:buChar char="•"/>
            </a:pPr>
            <a:r>
              <a:rPr lang="en-IN" sz="1600" dirty="0"/>
              <a:t>The ACI object model represents the complete configuration and run-time state of every software and hardware component in the entire infrastructure. </a:t>
            </a:r>
            <a:endParaRPr lang="en-GB" sz="1600" dirty="0"/>
          </a:p>
          <a:p>
            <a:pPr>
              <a:buNone/>
            </a:pPr>
            <a:endParaRPr lang="en-GB" sz="1800" dirty="0"/>
          </a:p>
          <a:p>
            <a:pPr>
              <a:buNone/>
            </a:pPr>
            <a:endParaRPr lang="en-GB" sz="1800" dirty="0"/>
          </a:p>
          <a:p>
            <a:pPr>
              <a:buNone/>
            </a:pPr>
            <a:endParaRPr lang="en-GB" sz="1800" dirty="0"/>
          </a:p>
        </p:txBody>
      </p:sp>
      <p:sp>
        <p:nvSpPr>
          <p:cNvPr id="2" name="Content Placeholder 2">
            <a:extLst>
              <a:ext uri="{FF2B5EF4-FFF2-40B4-BE49-F238E27FC236}">
                <a16:creationId xmlns="" xmlns:a16="http://schemas.microsoft.com/office/drawing/2014/main" id="{F9EF1F23-7641-485E-A319-3081AE5288CF}"/>
              </a:ext>
            </a:extLst>
          </p:cNvPr>
          <p:cNvSpPr/>
          <p:nvPr/>
        </p:nvSpPr>
        <p:spPr>
          <a:xfrm>
            <a:off x="371873" y="3858125"/>
            <a:ext cx="8530926" cy="584775"/>
          </a:xfrm>
          <a:prstGeom prst="rect">
            <a:avLst/>
          </a:prstGeom>
        </p:spPr>
        <p:txBody>
          <a:bodyPr wrap="square">
            <a:spAutoFit/>
          </a:bodyPr>
          <a:lstStyle/>
          <a:p>
            <a:r>
              <a:rPr lang="en-US" sz="1600" b="1" i="1" dirty="0">
                <a:solidFill>
                  <a:srgbClr val="000000"/>
                </a:solidFill>
                <a:latin typeface="+mn-lt"/>
              </a:rPr>
              <a:t>Note:</a:t>
            </a:r>
            <a:r>
              <a:rPr lang="en-US" sz="1600" i="1" dirty="0">
                <a:solidFill>
                  <a:srgbClr val="000000"/>
                </a:solidFill>
                <a:latin typeface="+mn-lt"/>
              </a:rPr>
              <a:t> Rather than ACI mode, Nexus 9000 switches may be configured in NX-OS mode to access device-level APIs. In NX-OS mode you can manage switches as a Linux device.</a:t>
            </a:r>
          </a:p>
        </p:txBody>
      </p:sp>
    </p:spTree>
    <p:extLst>
      <p:ext uri="{BB962C8B-B14F-4D97-AF65-F5344CB8AC3E}">
        <p14:creationId xmlns:p14="http://schemas.microsoft.com/office/powerpoint/2010/main" val="381657851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lang="en-GB" dirty="0"/>
              <a:t>Cisco ACI </a:t>
            </a:r>
            <a:r>
              <a:rPr dirty="0"/>
              <a:t>(Contd.)</a:t>
            </a:r>
            <a:endParaRPr lang="en-CA" altLang="en-US" dirty="0"/>
          </a:p>
        </p:txBody>
      </p:sp>
      <p:sp>
        <p:nvSpPr>
          <p:cNvPr id="13315" name="Content Placeholder 1"/>
          <p:cNvSpPr>
            <a:spLocks noGrp="1"/>
          </p:cNvSpPr>
          <p:nvPr>
            <p:ph idx="1"/>
          </p:nvPr>
        </p:nvSpPr>
        <p:spPr>
          <a:xfrm>
            <a:off x="183213" y="766286"/>
            <a:ext cx="8862816" cy="3217471"/>
          </a:xfrm>
        </p:spPr>
        <p:txBody>
          <a:bodyPr/>
          <a:lstStyle/>
          <a:p>
            <a:pPr>
              <a:spcBef>
                <a:spcPts val="300"/>
              </a:spcBef>
              <a:spcAft>
                <a:spcPts val="300"/>
              </a:spcAft>
              <a:buNone/>
            </a:pPr>
            <a:r>
              <a:rPr lang="en-GB" sz="1600" b="1" dirty="0"/>
              <a:t>ACI use cases</a:t>
            </a:r>
            <a:endParaRPr lang="en-GB" sz="1600" dirty="0"/>
          </a:p>
          <a:p>
            <a:pPr>
              <a:spcBef>
                <a:spcPts val="300"/>
              </a:spcBef>
              <a:spcAft>
                <a:spcPts val="300"/>
              </a:spcAft>
              <a:buClrTx/>
              <a:buSzPct val="100000"/>
              <a:buFont typeface="Arial" panose="020B0604020202020204" pitchFamily="34" charset="0"/>
              <a:buChar char="•"/>
            </a:pPr>
            <a:r>
              <a:rPr lang="en-GB" sz="1600" dirty="0"/>
              <a:t>Common use cases include:</a:t>
            </a:r>
          </a:p>
          <a:p>
            <a:pPr marL="531813" indent="-173038">
              <a:spcBef>
                <a:spcPts val="300"/>
              </a:spcBef>
              <a:spcAft>
                <a:spcPts val="300"/>
              </a:spcAft>
              <a:buClrTx/>
              <a:buSzPct val="100000"/>
              <a:buFont typeface="Arial" panose="020B0604020202020204" pitchFamily="34" charset="0"/>
              <a:buChar char="•"/>
            </a:pPr>
            <a:r>
              <a:rPr lang="en-GB" sz="1600" dirty="0"/>
              <a:t>Programmability as a single fabric, with access to read and write object models representing all attributes in the system.</a:t>
            </a:r>
          </a:p>
          <a:p>
            <a:pPr marL="531813" indent="-173038">
              <a:spcBef>
                <a:spcPts val="300"/>
              </a:spcBef>
              <a:spcAft>
                <a:spcPts val="300"/>
              </a:spcAft>
              <a:buClrTx/>
              <a:buSzPct val="100000"/>
              <a:buFont typeface="Arial" panose="020B0604020202020204" pitchFamily="34" charset="0"/>
              <a:buChar char="•"/>
            </a:pPr>
            <a:r>
              <a:rPr lang="en-GB" sz="1600" dirty="0"/>
              <a:t>Desired state defined and enforced.</a:t>
            </a:r>
          </a:p>
          <a:p>
            <a:pPr marL="531813" indent="-173038">
              <a:spcBef>
                <a:spcPts val="300"/>
              </a:spcBef>
              <a:spcAft>
                <a:spcPts val="300"/>
              </a:spcAft>
              <a:buClrTx/>
              <a:buSzPct val="100000"/>
              <a:buFont typeface="Arial" panose="020B0604020202020204" pitchFamily="34" charset="0"/>
              <a:buChar char="•"/>
            </a:pPr>
            <a:r>
              <a:rPr lang="en-GB" sz="1600" dirty="0"/>
              <a:t>Extension to AWS or Azure public clouds (via Multi-Site Orchestrator (MSO) and its API)</a:t>
            </a:r>
            <a:endParaRPr lang="en-GB" sz="1600" b="1" dirty="0"/>
          </a:p>
          <a:p>
            <a:pPr>
              <a:spcBef>
                <a:spcPts val="300"/>
              </a:spcBef>
              <a:spcAft>
                <a:spcPts val="300"/>
              </a:spcAft>
              <a:buNone/>
            </a:pPr>
            <a:r>
              <a:rPr lang="en-GB" sz="1600" b="1" dirty="0"/>
              <a:t>Tools used with ACI</a:t>
            </a:r>
          </a:p>
          <a:p>
            <a:pPr>
              <a:spcBef>
                <a:spcPts val="300"/>
              </a:spcBef>
              <a:spcAft>
                <a:spcPts val="300"/>
              </a:spcAft>
              <a:buClrTx/>
              <a:buSzPct val="100000"/>
              <a:buFont typeface="Arial" panose="020B0604020202020204" pitchFamily="34" charset="0"/>
              <a:buChar char="•"/>
            </a:pPr>
            <a:r>
              <a:rPr lang="en-GB" sz="1600" dirty="0"/>
              <a:t>ACI toolkit, Cobra (Python), ACIrb (Ruby), Puppet, and Ansible</a:t>
            </a:r>
          </a:p>
          <a:p>
            <a:pPr>
              <a:spcBef>
                <a:spcPts val="300"/>
              </a:spcBef>
              <a:spcAft>
                <a:spcPts val="300"/>
              </a:spcAft>
              <a:buNone/>
            </a:pPr>
            <a:endParaRPr lang="en-GB" sz="1600" dirty="0"/>
          </a:p>
          <a:p>
            <a:pPr>
              <a:spcBef>
                <a:spcPts val="300"/>
              </a:spcBef>
              <a:spcAft>
                <a:spcPts val="300"/>
              </a:spcAft>
              <a:buNone/>
            </a:pPr>
            <a:endParaRPr lang="en-GB" sz="1600" dirty="0"/>
          </a:p>
          <a:p>
            <a:pPr>
              <a:spcBef>
                <a:spcPts val="300"/>
              </a:spcBef>
              <a:spcAft>
                <a:spcPts val="300"/>
              </a:spcAft>
              <a:buNone/>
            </a:pPr>
            <a:endParaRPr lang="en-GB" sz="1600" dirty="0"/>
          </a:p>
        </p:txBody>
      </p:sp>
      <p:sp>
        <p:nvSpPr>
          <p:cNvPr id="2" name="Content Placeholder 2">
            <a:extLst>
              <a:ext uri="{FF2B5EF4-FFF2-40B4-BE49-F238E27FC236}">
                <a16:creationId xmlns="" xmlns:a16="http://schemas.microsoft.com/office/drawing/2014/main" id="{F43BCF9C-BF8F-4666-91E1-3BFF0B46A35F}"/>
              </a:ext>
            </a:extLst>
          </p:cNvPr>
          <p:cNvSpPr/>
          <p:nvPr/>
        </p:nvSpPr>
        <p:spPr>
          <a:xfrm>
            <a:off x="197829" y="3493703"/>
            <a:ext cx="8826428" cy="830997"/>
          </a:xfrm>
          <a:prstGeom prst="rect">
            <a:avLst/>
          </a:prstGeom>
        </p:spPr>
        <p:txBody>
          <a:bodyPr wrap="square">
            <a:spAutoFit/>
          </a:bodyPr>
          <a:lstStyle/>
          <a:p>
            <a:r>
              <a:rPr lang="en-US" sz="1600" b="1" i="1" dirty="0">
                <a:solidFill>
                  <a:srgbClr val="000000"/>
                </a:solidFill>
                <a:latin typeface="+mn-lt"/>
              </a:rPr>
              <a:t>Note:</a:t>
            </a:r>
            <a:r>
              <a:rPr lang="en-US" sz="1600" i="1" dirty="0">
                <a:solidFill>
                  <a:srgbClr val="000000"/>
                </a:solidFill>
                <a:latin typeface="+mn-lt"/>
              </a:rPr>
              <a:t> The above tools are available for accessing the Multi-Site Orchestrator (MSO) for hybrid clouds as well. MSO's API is different from ACI's, the latter is used to access a private ACI fabric via its Application Policy Interface Controller (APIC).</a:t>
            </a:r>
          </a:p>
        </p:txBody>
      </p:sp>
    </p:spTree>
    <p:extLst>
      <p:ext uri="{BB962C8B-B14F-4D97-AF65-F5344CB8AC3E}">
        <p14:creationId xmlns:p14="http://schemas.microsoft.com/office/powerpoint/2010/main" val="186919688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ACI (Contd.)</a:t>
            </a:r>
            <a:endParaRPr lang="en-CA" altLang="en-US" dirty="0"/>
          </a:p>
        </p:txBody>
      </p:sp>
      <p:sp>
        <p:nvSpPr>
          <p:cNvPr id="13315" name="Content Placeholder 2"/>
          <p:cNvSpPr>
            <a:spLocks noGrp="1"/>
          </p:cNvSpPr>
          <p:nvPr>
            <p:ph idx="1"/>
          </p:nvPr>
        </p:nvSpPr>
        <p:spPr>
          <a:xfrm>
            <a:off x="154153" y="781753"/>
            <a:ext cx="3536104" cy="3339920"/>
          </a:xfrm>
        </p:spPr>
        <p:txBody>
          <a:bodyPr/>
          <a:lstStyle/>
          <a:p>
            <a:pPr marL="0" indent="0">
              <a:buNone/>
            </a:pPr>
            <a:r>
              <a:rPr lang="en-GB" sz="1600" b="1" dirty="0"/>
              <a:t>API Inspector</a:t>
            </a:r>
            <a:endParaRPr lang="en-GB" sz="1600" dirty="0"/>
          </a:p>
          <a:p>
            <a:pPr>
              <a:buClr>
                <a:srgbClr val="000000"/>
              </a:buClr>
              <a:buSzPct val="100000"/>
              <a:buFont typeface="Arial" panose="020B0604020202020204" pitchFamily="34" charset="0"/>
              <a:buChar char="•"/>
            </a:pPr>
            <a:r>
              <a:rPr lang="en-GB" sz="1600" dirty="0"/>
              <a:t>When a task is performed in the Cisco APIC GUI, the GUI creates and sends internal API messages to the operating system to execute the task. </a:t>
            </a:r>
          </a:p>
          <a:p>
            <a:pPr>
              <a:buClr>
                <a:srgbClr val="000000"/>
              </a:buClr>
              <a:buSzPct val="100000"/>
              <a:buFont typeface="Arial" panose="020B0604020202020204" pitchFamily="34" charset="0"/>
              <a:buChar char="•"/>
            </a:pPr>
            <a:r>
              <a:rPr lang="en-GB" sz="1600" dirty="0"/>
              <a:t>By using the API Inspector, which is a built-in tool of the Cisco APIC, you can view and copy these API messages. </a:t>
            </a:r>
          </a:p>
          <a:p>
            <a:pPr>
              <a:buClr>
                <a:srgbClr val="000000"/>
              </a:buClr>
              <a:buSzPct val="100000"/>
              <a:buFont typeface="Arial" panose="020B0604020202020204" pitchFamily="34" charset="0"/>
              <a:buChar char="•"/>
            </a:pPr>
            <a:r>
              <a:rPr lang="en-IN" sz="1600" dirty="0"/>
              <a:t>An administrator can replicate these messages to automate key operations.</a:t>
            </a:r>
            <a:endParaRPr lang="en-GB" sz="1600" dirty="0"/>
          </a:p>
          <a:p>
            <a:pPr marL="0" indent="0">
              <a:buNone/>
            </a:pPr>
            <a:endParaRPr lang="en-GB" sz="1800" dirty="0"/>
          </a:p>
        </p:txBody>
      </p:sp>
      <p:pic>
        <p:nvPicPr>
          <p:cNvPr id="2" name="Picture 1">
            <a:extLst>
              <a:ext uri="{FF2B5EF4-FFF2-40B4-BE49-F238E27FC236}">
                <a16:creationId xmlns="" xmlns:a16="http://schemas.microsoft.com/office/drawing/2014/main" id="{1E5DAB27-D9DD-4094-ABAC-E4B77759F0E0}"/>
              </a:ext>
            </a:extLst>
          </p:cNvPr>
          <p:cNvPicPr>
            <a:picLocks noChangeAspect="1"/>
          </p:cNvPicPr>
          <p:nvPr/>
        </p:nvPicPr>
        <p:blipFill>
          <a:blip r:embed="rId3"/>
          <a:stretch>
            <a:fillRect/>
          </a:stretch>
        </p:blipFill>
        <p:spPr>
          <a:xfrm>
            <a:off x="4139871" y="847069"/>
            <a:ext cx="4746136" cy="3539736"/>
          </a:xfrm>
          <a:prstGeom prst="rect">
            <a:avLst/>
          </a:prstGeom>
          <a:ln w="6350">
            <a:solidFill>
              <a:schemeClr val="tx1"/>
            </a:solidFill>
          </a:ln>
        </p:spPr>
      </p:pic>
      <p:sp>
        <p:nvSpPr>
          <p:cNvPr id="6" name="TextBox 5"/>
          <p:cNvSpPr txBox="1"/>
          <p:nvPr/>
        </p:nvSpPr>
        <p:spPr>
          <a:xfrm>
            <a:off x="5640198" y="4434930"/>
            <a:ext cx="1941429" cy="338554"/>
          </a:xfrm>
          <a:prstGeom prst="rect">
            <a:avLst/>
          </a:prstGeom>
          <a:noFill/>
        </p:spPr>
        <p:txBody>
          <a:bodyPr wrap="none" rtlCol="0">
            <a:spAutoFit/>
          </a:bodyPr>
          <a:lstStyle/>
          <a:p>
            <a:r>
              <a:rPr lang="en-US" sz="1600" dirty="0">
                <a:solidFill>
                  <a:srgbClr val="000000"/>
                </a:solidFill>
                <a:latin typeface="+mn-lt"/>
              </a:rPr>
              <a:t>APIC API Inspector</a:t>
            </a:r>
          </a:p>
        </p:txBody>
      </p:sp>
    </p:spTree>
    <p:extLst>
      <p:ext uri="{BB962C8B-B14F-4D97-AF65-F5344CB8AC3E}">
        <p14:creationId xmlns:p14="http://schemas.microsoft.com/office/powerpoint/2010/main" val="209477110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a:t>
            </a:r>
            <a:br>
              <a:rPr altLang="en-US" sz="1600" dirty="0"/>
            </a:br>
            <a:r>
              <a:rPr lang="en-GB" dirty="0"/>
              <a:t>Cisco ACI - </a:t>
            </a:r>
            <a:r>
              <a:rPr dirty="0"/>
              <a:t>Ansible Modules</a:t>
            </a:r>
            <a:endParaRPr lang="en-CA" altLang="en-US" dirty="0"/>
          </a:p>
        </p:txBody>
      </p:sp>
      <p:sp>
        <p:nvSpPr>
          <p:cNvPr id="13315" name="Content Placeholder 1"/>
          <p:cNvSpPr>
            <a:spLocks noGrp="1"/>
          </p:cNvSpPr>
          <p:nvPr>
            <p:ph idx="1"/>
          </p:nvPr>
        </p:nvSpPr>
        <p:spPr>
          <a:xfrm>
            <a:off x="125819" y="732618"/>
            <a:ext cx="8854895" cy="2810745"/>
          </a:xfrm>
        </p:spPr>
        <p:txBody>
          <a:bodyPr/>
          <a:lstStyle/>
          <a:p>
            <a:pPr marL="0" indent="0">
              <a:buClrTx/>
              <a:buSzPct val="100000"/>
              <a:buNone/>
            </a:pPr>
            <a:r>
              <a:rPr lang="en-GB" sz="1600" b="1" dirty="0"/>
              <a:t>Ansible modules for ACI (and MSO)</a:t>
            </a:r>
            <a:endParaRPr lang="en-GB" sz="1600" dirty="0"/>
          </a:p>
          <a:p>
            <a:pPr>
              <a:buClrTx/>
              <a:buSzPct val="100000"/>
              <a:buFont typeface="Arial" panose="020B0604020202020204" pitchFamily="34" charset="0"/>
              <a:buChar char="•"/>
            </a:pPr>
            <a:r>
              <a:rPr lang="en-GB" sz="1600" dirty="0"/>
              <a:t>Cisco and the wider community have collaborated on a broad suite of open source modules for Ansible.  Thus, enabling configuration and management of ACI fabrics as code, alongside other Ansible-managed inventory. </a:t>
            </a:r>
          </a:p>
          <a:p>
            <a:pPr>
              <a:buClrTx/>
              <a:buSzPct val="100000"/>
              <a:buFont typeface="Arial" panose="020B0604020202020204" pitchFamily="34" charset="0"/>
              <a:buChar char="•"/>
            </a:pPr>
            <a:r>
              <a:rPr lang="en-IN" sz="1600" dirty="0"/>
              <a:t>Modules have also been created to address multi-site and hybrid cloud resources via the Multi-Site Orchestrator (MSO) APIs.</a:t>
            </a:r>
            <a:endParaRPr lang="en-GB" sz="1600" dirty="0"/>
          </a:p>
          <a:p>
            <a:pPr>
              <a:buClrTx/>
              <a:buSzPct val="100000"/>
              <a:buFont typeface="Arial" panose="020B0604020202020204" pitchFamily="34" charset="0"/>
              <a:buChar char="•"/>
            </a:pPr>
            <a:r>
              <a:rPr lang="en-GB" sz="1600" dirty="0"/>
              <a:t>The ACI/MSO modules permit the simple creation of playbook elements to perform inquiry, administration, and management tasks upon an ACI fabric.</a:t>
            </a:r>
          </a:p>
          <a:p>
            <a:pPr marL="0" indent="0">
              <a:buClrTx/>
              <a:buSzPct val="100000"/>
              <a:buNone/>
            </a:pPr>
            <a:endParaRPr lang="en-GB" sz="1600" dirty="0"/>
          </a:p>
          <a:p>
            <a:pPr>
              <a:spcBef>
                <a:spcPts val="0"/>
              </a:spcBef>
              <a:spcAft>
                <a:spcPts val="300"/>
              </a:spcAft>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a:p>
            <a:pPr>
              <a:buClrTx/>
              <a:buSzPct val="100000"/>
              <a:buFont typeface="Arial" panose="020B0604020202020204" pitchFamily="34" charset="0"/>
              <a:buChar char="•"/>
            </a:pPr>
            <a:endParaRPr lang="en-GB" sz="1600" dirty="0"/>
          </a:p>
        </p:txBody>
      </p:sp>
      <p:sp>
        <p:nvSpPr>
          <p:cNvPr id="3" name="Content Placeholder 2">
            <a:extLst>
              <a:ext uri="{FF2B5EF4-FFF2-40B4-BE49-F238E27FC236}">
                <a16:creationId xmlns="" xmlns:a16="http://schemas.microsoft.com/office/drawing/2014/main" id="{8F4CB5B5-D6C4-4EB2-AD37-332D0B27B52A}"/>
              </a:ext>
            </a:extLst>
          </p:cNvPr>
          <p:cNvSpPr/>
          <p:nvPr/>
        </p:nvSpPr>
        <p:spPr>
          <a:xfrm>
            <a:off x="202023" y="3374703"/>
            <a:ext cx="5502091" cy="1323439"/>
          </a:xfrm>
          <a:prstGeom prst="rect">
            <a:avLst/>
          </a:prstGeom>
        </p:spPr>
        <p:txBody>
          <a:bodyPr wrap="square">
            <a:spAutoFit/>
          </a:bodyPr>
          <a:lstStyle/>
          <a:p>
            <a:pPr marL="173038" indent="-173038">
              <a:buFont typeface="Arial" panose="020B0604020202020204" pitchFamily="34" charset="0"/>
              <a:buChar char="•"/>
            </a:pPr>
            <a:r>
              <a:rPr lang="en-US" sz="1600" dirty="0">
                <a:solidFill>
                  <a:srgbClr val="000000"/>
                </a:solidFill>
                <a:latin typeface="+mn-lt"/>
              </a:rPr>
              <a:t>For example, the task in the figure, drawn from Ansible documentation, idempotently ensures that a given tenant account exists (creating it, if not). It uses the aci_tenant module, which provides a range of tenant-management functionality.</a:t>
            </a:r>
          </a:p>
        </p:txBody>
      </p:sp>
      <p:pic>
        <p:nvPicPr>
          <p:cNvPr id="2" name="Picture 1">
            <a:extLst>
              <a:ext uri="{FF2B5EF4-FFF2-40B4-BE49-F238E27FC236}">
                <a16:creationId xmlns="" xmlns:a16="http://schemas.microsoft.com/office/drawing/2014/main" id="{0121F34E-A052-46E7-A48A-70FD70610192}"/>
              </a:ext>
            </a:extLst>
          </p:cNvPr>
          <p:cNvPicPr>
            <a:picLocks noChangeAspect="1"/>
          </p:cNvPicPr>
          <p:nvPr/>
        </p:nvPicPr>
        <p:blipFill>
          <a:blip r:embed="rId3"/>
          <a:stretch>
            <a:fillRect/>
          </a:stretch>
        </p:blipFill>
        <p:spPr>
          <a:xfrm>
            <a:off x="5840227" y="3042255"/>
            <a:ext cx="3177060" cy="1679168"/>
          </a:xfrm>
          <a:prstGeom prst="rect">
            <a:avLst/>
          </a:prstGeom>
        </p:spPr>
      </p:pic>
    </p:spTree>
    <p:extLst>
      <p:ext uri="{BB962C8B-B14F-4D97-AF65-F5344CB8AC3E}">
        <p14:creationId xmlns:p14="http://schemas.microsoft.com/office/powerpoint/2010/main" val="79369963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a:t>
            </a:r>
            <a:br>
              <a:rPr altLang="en-US" sz="1600" dirty="0"/>
            </a:br>
            <a:r>
              <a:rPr lang="en-GB" dirty="0"/>
              <a:t>Cisco ACI - </a:t>
            </a:r>
            <a:r>
              <a:rPr dirty="0"/>
              <a:t>Ansible Modules</a:t>
            </a:r>
            <a:r>
              <a:rPr lang="en-US" dirty="0"/>
              <a:t> (Contd.)</a:t>
            </a:r>
            <a:endParaRPr lang="en-CA" altLang="en-US" dirty="0"/>
          </a:p>
        </p:txBody>
      </p:sp>
      <p:sp>
        <p:nvSpPr>
          <p:cNvPr id="13315" name="Content Placeholder 1"/>
          <p:cNvSpPr>
            <a:spLocks noGrp="1"/>
          </p:cNvSpPr>
          <p:nvPr>
            <p:ph idx="1"/>
          </p:nvPr>
        </p:nvSpPr>
        <p:spPr>
          <a:xfrm>
            <a:off x="147592" y="754390"/>
            <a:ext cx="8826476" cy="3851477"/>
          </a:xfrm>
          <a:solidFill>
            <a:schemeClr val="bg1"/>
          </a:solidFill>
        </p:spPr>
        <p:txBody>
          <a:bodyPr/>
          <a:lstStyle/>
          <a:p>
            <a:pPr marL="0" indent="0">
              <a:spcBef>
                <a:spcPts val="300"/>
              </a:spcBef>
              <a:spcAft>
                <a:spcPts val="300"/>
              </a:spcAft>
              <a:buClrTx/>
              <a:buSzPct val="100000"/>
              <a:buNone/>
            </a:pPr>
            <a:r>
              <a:rPr lang="en-US" sz="1600" b="1" dirty="0"/>
              <a:t>Cisco ACI REST API Example</a:t>
            </a:r>
          </a:p>
          <a:p>
            <a:pPr>
              <a:spcBef>
                <a:spcPts val="300"/>
              </a:spcBef>
              <a:spcAft>
                <a:spcPts val="300"/>
              </a:spcAft>
              <a:buClrTx/>
              <a:buSzPct val="100000"/>
              <a:buFont typeface="Arial" panose="020B0604020202020204" pitchFamily="34" charset="0"/>
              <a:buChar char="•"/>
            </a:pPr>
            <a:r>
              <a:rPr lang="en-IN" sz="1600" dirty="0"/>
              <a:t>The APIC CLI, GUI, and SDK use the same REST API interface so that whenever information is displayed and configuration changes are made, the data is read and written through the REST API, respectively.</a:t>
            </a:r>
          </a:p>
          <a:p>
            <a:pPr>
              <a:spcBef>
                <a:spcPts val="300"/>
              </a:spcBef>
              <a:spcAft>
                <a:spcPts val="300"/>
              </a:spcAft>
              <a:buFont typeface="Arial" panose="020B0604020202020204" pitchFamily="34" charset="0"/>
              <a:buChar char="•"/>
            </a:pPr>
            <a:r>
              <a:rPr lang="en-US" sz="1600" b="1" dirty="0"/>
              <a:t>Distinguished Name (DN)</a:t>
            </a:r>
            <a:r>
              <a:rPr lang="en-US" sz="1600" dirty="0"/>
              <a:t> - Identifies a specific target object, letting you map the name directly to URLs. </a:t>
            </a:r>
          </a:p>
          <a:p>
            <a:pPr>
              <a:spcBef>
                <a:spcPts val="300"/>
              </a:spcBef>
              <a:spcAft>
                <a:spcPts val="300"/>
              </a:spcAft>
              <a:buFont typeface="Arial" panose="020B0604020202020204" pitchFamily="34" charset="0"/>
              <a:buChar char="•"/>
            </a:pPr>
            <a:r>
              <a:rPr lang="en-US" sz="1600" b="1" dirty="0"/>
              <a:t>Relative Name (RN)</a:t>
            </a:r>
            <a:r>
              <a:rPr lang="en-US" sz="1600" dirty="0"/>
              <a:t> - Names the object apart from its siblings within the context of a parent object.</a:t>
            </a:r>
          </a:p>
          <a:p>
            <a:pPr>
              <a:spcBef>
                <a:spcPts val="300"/>
              </a:spcBef>
              <a:spcAft>
                <a:spcPts val="300"/>
              </a:spcAft>
              <a:buFont typeface="Arial" panose="020B0604020202020204" pitchFamily="34" charset="0"/>
              <a:buChar char="•"/>
            </a:pPr>
            <a:r>
              <a:rPr lang="en-IN" sz="1600" dirty="0"/>
              <a:t>Object instances are referred to as Managed Objects (MOs). </a:t>
            </a:r>
          </a:p>
          <a:p>
            <a:pPr>
              <a:spcBef>
                <a:spcPts val="300"/>
              </a:spcBef>
              <a:spcAft>
                <a:spcPts val="300"/>
              </a:spcAft>
              <a:buFont typeface="Arial" panose="020B0604020202020204" pitchFamily="34" charset="0"/>
              <a:buChar char="•"/>
            </a:pPr>
            <a:r>
              <a:rPr lang="en-IN" sz="1600" dirty="0"/>
              <a:t>Every MO in the system can be identified by a unique DN. </a:t>
            </a:r>
          </a:p>
          <a:p>
            <a:pPr>
              <a:spcBef>
                <a:spcPts val="300"/>
              </a:spcBef>
              <a:spcAft>
                <a:spcPts val="300"/>
              </a:spcAft>
              <a:buFont typeface="Arial" panose="020B0604020202020204" pitchFamily="34" charset="0"/>
              <a:buChar char="•"/>
            </a:pPr>
            <a:r>
              <a:rPr lang="en-IN" sz="1600" dirty="0"/>
              <a:t>With the MO and its DN, you can refer to any object globally. </a:t>
            </a:r>
          </a:p>
          <a:p>
            <a:pPr>
              <a:spcBef>
                <a:spcPts val="300"/>
              </a:spcBef>
              <a:spcAft>
                <a:spcPts val="300"/>
              </a:spcAft>
              <a:buFont typeface="Arial" panose="020B0604020202020204" pitchFamily="34" charset="0"/>
              <a:buChar char="•"/>
            </a:pPr>
            <a:r>
              <a:rPr lang="en-IN" sz="1600" dirty="0"/>
              <a:t>In addition to a DN, you can refer to each object by its RN. </a:t>
            </a:r>
          </a:p>
          <a:p>
            <a:pPr>
              <a:spcBef>
                <a:spcPts val="300"/>
              </a:spcBef>
              <a:spcAft>
                <a:spcPts val="300"/>
              </a:spcAft>
              <a:buFont typeface="Arial" panose="020B0604020202020204" pitchFamily="34" charset="0"/>
              <a:buChar char="•"/>
            </a:pPr>
            <a:r>
              <a:rPr lang="en-IN" sz="1600" dirty="0"/>
              <a:t>The RN identifies an object relative to its parent object.</a:t>
            </a:r>
            <a:endParaRPr lang="en-US" sz="1600" dirty="0"/>
          </a:p>
          <a:p>
            <a:pPr marL="0" indent="0">
              <a:spcBef>
                <a:spcPts val="300"/>
              </a:spcBef>
              <a:spcAft>
                <a:spcPts val="300"/>
              </a:spcAft>
              <a:buClrTx/>
              <a:buSzPct val="100000"/>
              <a:buNone/>
            </a:pPr>
            <a:endParaRPr lang="en-GB" sz="1600" dirty="0"/>
          </a:p>
        </p:txBody>
      </p:sp>
    </p:spTree>
    <p:extLst>
      <p:ext uri="{BB962C8B-B14F-4D97-AF65-F5344CB8AC3E}">
        <p14:creationId xmlns:p14="http://schemas.microsoft.com/office/powerpoint/2010/main" val="261253101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7" y="19237"/>
            <a:ext cx="8896431" cy="757551"/>
          </a:xfrm>
        </p:spPr>
        <p:txBody>
          <a:bodyPr/>
          <a:lstStyle/>
          <a:p>
            <a:r>
              <a:rPr altLang="en-US" sz="1600" dirty="0"/>
              <a:t>Cisco Network Management </a:t>
            </a:r>
            <a:br>
              <a:rPr altLang="en-US" sz="1600" dirty="0"/>
            </a:br>
            <a:r>
              <a:rPr dirty="0"/>
              <a:t>Cisco ACI URL Format</a:t>
            </a:r>
            <a:endParaRPr lang="en-CA" altLang="en-US" dirty="0"/>
          </a:p>
        </p:txBody>
      </p:sp>
      <p:pic>
        <p:nvPicPr>
          <p:cNvPr id="2" name="Picture 1">
            <a:extLst>
              <a:ext uri="{FF2B5EF4-FFF2-40B4-BE49-F238E27FC236}">
                <a16:creationId xmlns="" xmlns:a16="http://schemas.microsoft.com/office/drawing/2014/main" id="{FB6F1F03-060A-4041-B04D-7F43A4D96BE6}"/>
              </a:ext>
            </a:extLst>
          </p:cNvPr>
          <p:cNvPicPr>
            <a:picLocks noChangeAspect="1"/>
          </p:cNvPicPr>
          <p:nvPr/>
        </p:nvPicPr>
        <p:blipFill>
          <a:blip r:embed="rId3"/>
          <a:stretch>
            <a:fillRect/>
          </a:stretch>
        </p:blipFill>
        <p:spPr>
          <a:xfrm>
            <a:off x="581891" y="776788"/>
            <a:ext cx="7855822" cy="1835196"/>
          </a:xfrm>
          <a:prstGeom prst="rect">
            <a:avLst/>
          </a:prstGeom>
          <a:ln w="6350">
            <a:solidFill>
              <a:schemeClr val="tx1"/>
            </a:solidFill>
          </a:ln>
        </p:spPr>
      </p:pic>
      <p:sp>
        <p:nvSpPr>
          <p:cNvPr id="6" name="TextBox 1"/>
          <p:cNvSpPr txBox="1"/>
          <p:nvPr/>
        </p:nvSpPr>
        <p:spPr>
          <a:xfrm>
            <a:off x="3536151" y="2635305"/>
            <a:ext cx="1732732" cy="338554"/>
          </a:xfrm>
          <a:prstGeom prst="rect">
            <a:avLst/>
          </a:prstGeom>
          <a:noFill/>
        </p:spPr>
        <p:txBody>
          <a:bodyPr wrap="square" rtlCol="0">
            <a:spAutoFit/>
          </a:bodyPr>
          <a:lstStyle/>
          <a:p>
            <a:r>
              <a:rPr lang="en-US" sz="1600" dirty="0">
                <a:solidFill>
                  <a:srgbClr val="000000"/>
                </a:solidFill>
                <a:latin typeface="+mn-lt"/>
              </a:rPr>
              <a:t>ACI URL Format</a:t>
            </a:r>
          </a:p>
        </p:txBody>
      </p:sp>
      <p:sp>
        <p:nvSpPr>
          <p:cNvPr id="4" name="Content Placeholder">
            <a:extLst>
              <a:ext uri="{FF2B5EF4-FFF2-40B4-BE49-F238E27FC236}">
                <a16:creationId xmlns="" xmlns:a16="http://schemas.microsoft.com/office/drawing/2014/main" id="{87BB1632-DA07-4DD6-853F-86FF7B020E4B}"/>
              </a:ext>
            </a:extLst>
          </p:cNvPr>
          <p:cNvSpPr/>
          <p:nvPr/>
        </p:nvSpPr>
        <p:spPr>
          <a:xfrm>
            <a:off x="160022" y="2946175"/>
            <a:ext cx="8823956" cy="1733808"/>
          </a:xfrm>
          <a:prstGeom prst="rect">
            <a:avLst/>
          </a:prstGeom>
        </p:spPr>
        <p:txBody>
          <a:bodyPr wrap="square">
            <a:spAutoFit/>
          </a:bodyPr>
          <a:lstStyle/>
          <a:p>
            <a:pPr marL="177800" indent="-177800">
              <a:spcBef>
                <a:spcPts val="400"/>
              </a:spcBef>
              <a:spcAft>
                <a:spcPts val="400"/>
              </a:spcAft>
              <a:buClrTx/>
              <a:buSzPct val="100000"/>
              <a:buFont typeface="Arial" panose="020B0604020202020204" pitchFamily="34" charset="0"/>
              <a:buChar char="•"/>
            </a:pPr>
            <a:r>
              <a:rPr lang="en-US" sz="1600" dirty="0">
                <a:solidFill>
                  <a:srgbClr val="000000"/>
                </a:solidFill>
              </a:rPr>
              <a:t>A URI provides access to a target resource. </a:t>
            </a:r>
          </a:p>
          <a:p>
            <a:pPr marL="177800" indent="-177800">
              <a:spcBef>
                <a:spcPts val="400"/>
              </a:spcBef>
              <a:spcAft>
                <a:spcPts val="400"/>
              </a:spcAft>
              <a:buClrTx/>
              <a:buSzPct val="100000"/>
              <a:buFont typeface="Arial" panose="020B0604020202020204" pitchFamily="34" charset="0"/>
              <a:buChar char="•"/>
            </a:pPr>
            <a:r>
              <a:rPr lang="en-US" sz="1600" dirty="0">
                <a:solidFill>
                  <a:srgbClr val="000000"/>
                </a:solidFill>
              </a:rPr>
              <a:t>The literal string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api</a:t>
            </a:r>
            <a:r>
              <a:rPr lang="en-US" sz="1600" dirty="0">
                <a:solidFill>
                  <a:srgbClr val="000000"/>
                </a:solidFill>
              </a:rPr>
              <a:t>, indicates that the API is to be invoked. </a:t>
            </a:r>
          </a:p>
          <a:p>
            <a:pPr marL="177800" indent="-177800">
              <a:spcBef>
                <a:spcPts val="400"/>
              </a:spcBef>
              <a:spcAft>
                <a:spcPts val="400"/>
              </a:spcAft>
              <a:buClrTx/>
              <a:buSzPct val="100000"/>
              <a:buFont typeface="Arial" panose="020B0604020202020204" pitchFamily="34" charset="0"/>
              <a:buChar char="•"/>
            </a:pPr>
            <a:r>
              <a:rPr lang="en-US" sz="1600" dirty="0">
                <a:solidFill>
                  <a:srgbClr val="000000"/>
                </a:solidFill>
              </a:rPr>
              <a:t>The final mandatory part of the request URI is the encoding format: either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.xml</a:t>
            </a:r>
            <a:r>
              <a:rPr lang="en-US" sz="1600" dirty="0">
                <a:solidFill>
                  <a:srgbClr val="000000"/>
                </a:solidFill>
              </a:rPr>
              <a:t> or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.json</a:t>
            </a:r>
            <a:r>
              <a:rPr lang="en-US" sz="1600" dirty="0">
                <a:solidFill>
                  <a:srgbClr val="000000"/>
                </a:solidFill>
              </a:rPr>
              <a:t>.</a:t>
            </a:r>
          </a:p>
          <a:p>
            <a:pPr marL="177800" indent="-177800">
              <a:spcBef>
                <a:spcPts val="400"/>
              </a:spcBef>
              <a:spcAft>
                <a:spcPts val="400"/>
              </a:spcAft>
              <a:buClrTx/>
              <a:buSzPct val="100000"/>
              <a:buFont typeface="Arial" panose="020B0604020202020204" pitchFamily="34" charset="0"/>
              <a:buChar char="•"/>
            </a:pPr>
            <a:r>
              <a:rPr lang="en-US" sz="1600" dirty="0">
                <a:solidFill>
                  <a:srgbClr val="000000"/>
                </a:solidFill>
              </a:rPr>
              <a:t>The REST API supports a wide range of flexible filters.</a:t>
            </a:r>
          </a:p>
          <a:p>
            <a:pPr marL="177800" indent="-177800">
              <a:spcBef>
                <a:spcPts val="400"/>
              </a:spcBef>
              <a:spcAft>
                <a:spcPts val="400"/>
              </a:spcAft>
              <a:buClrTx/>
              <a:buSzPct val="100000"/>
              <a:buFont typeface="Arial" panose="020B0604020202020204" pitchFamily="34" charset="0"/>
              <a:buChar char="•"/>
            </a:pPr>
            <a:r>
              <a:rPr lang="en-US" sz="1600" dirty="0">
                <a:solidFill>
                  <a:srgbClr val="000000"/>
                </a:solidFill>
              </a:rPr>
              <a:t>One of the most common use cases for this API is for monitoring the Cisco ACI Fabric.</a:t>
            </a:r>
            <a:endParaRPr lang="en-GB" sz="1600" dirty="0">
              <a:solidFill>
                <a:srgbClr val="000000"/>
              </a:solidFill>
            </a:endParaRPr>
          </a:p>
        </p:txBody>
      </p:sp>
    </p:spTree>
    <p:extLst>
      <p:ext uri="{BB962C8B-B14F-4D97-AF65-F5344CB8AC3E}">
        <p14:creationId xmlns:p14="http://schemas.microsoft.com/office/powerpoint/2010/main" val="276522198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ACI URL Format (Contd.)</a:t>
            </a:r>
            <a:endParaRPr lang="en-CA" altLang="en-US" dirty="0"/>
          </a:p>
        </p:txBody>
      </p:sp>
      <p:sp>
        <p:nvSpPr>
          <p:cNvPr id="13315" name="Content Placeholder 2"/>
          <p:cNvSpPr>
            <a:spLocks noGrp="1"/>
          </p:cNvSpPr>
          <p:nvPr>
            <p:ph idx="1"/>
          </p:nvPr>
        </p:nvSpPr>
        <p:spPr>
          <a:xfrm>
            <a:off x="132381" y="822780"/>
            <a:ext cx="3298595" cy="3726455"/>
          </a:xfrm>
        </p:spPr>
        <p:txBody>
          <a:bodyPr/>
          <a:lstStyle/>
          <a:p>
            <a:pPr>
              <a:buClrTx/>
              <a:buSzPct val="100000"/>
              <a:buFont typeface="Arial" panose="020B0604020202020204" pitchFamily="34" charset="0"/>
              <a:buChar char="•"/>
            </a:pPr>
            <a:r>
              <a:rPr lang="en-US" sz="1600" dirty="0"/>
              <a:t>Besides manual querying, you can gather information automatically and then apply policies, minimizing the opportunities for human error.</a:t>
            </a:r>
            <a:endParaRPr lang="en-US" sz="1600" dirty="0">
              <a:solidFill>
                <a:srgbClr val="FF0000"/>
              </a:solidFill>
            </a:endParaRPr>
          </a:p>
          <a:p>
            <a:pPr>
              <a:buClrTx/>
              <a:buSzPct val="100000"/>
              <a:buFont typeface="Arial" panose="020B0604020202020204" pitchFamily="34" charset="0"/>
              <a:buChar char="•"/>
            </a:pPr>
            <a:r>
              <a:rPr lang="en-IN" sz="1600" dirty="0"/>
              <a:t>When you start using automation when monitoring the ACI fabric, you can build various applications that can execute different tasks if there is a specific change in the network.</a:t>
            </a:r>
            <a:endParaRPr lang="en-GB" sz="1600" dirty="0"/>
          </a:p>
        </p:txBody>
      </p:sp>
      <p:pic>
        <p:nvPicPr>
          <p:cNvPr id="2" name="Picture 1">
            <a:extLst>
              <a:ext uri="{FF2B5EF4-FFF2-40B4-BE49-F238E27FC236}">
                <a16:creationId xmlns="" xmlns:a16="http://schemas.microsoft.com/office/drawing/2014/main" id="{95066CF8-4715-42BB-93E1-E8D394E573E5}"/>
              </a:ext>
            </a:extLst>
          </p:cNvPr>
          <p:cNvPicPr>
            <a:picLocks noChangeAspect="1"/>
          </p:cNvPicPr>
          <p:nvPr/>
        </p:nvPicPr>
        <p:blipFill>
          <a:blip r:embed="rId3"/>
          <a:stretch>
            <a:fillRect/>
          </a:stretch>
        </p:blipFill>
        <p:spPr>
          <a:xfrm>
            <a:off x="3496242" y="958710"/>
            <a:ext cx="5306050" cy="2955470"/>
          </a:xfrm>
          <a:prstGeom prst="rect">
            <a:avLst/>
          </a:prstGeom>
          <a:ln w="6350">
            <a:solidFill>
              <a:schemeClr val="tx1"/>
            </a:solidFill>
          </a:ln>
        </p:spPr>
      </p:pic>
      <p:sp>
        <p:nvSpPr>
          <p:cNvPr id="3" name="Text Box 1">
            <a:extLst>
              <a:ext uri="{FF2B5EF4-FFF2-40B4-BE49-F238E27FC236}">
                <a16:creationId xmlns="" xmlns:a16="http://schemas.microsoft.com/office/drawing/2014/main" id="{DB371D8F-2285-43B8-BE92-34016CBE53DD}"/>
              </a:ext>
            </a:extLst>
          </p:cNvPr>
          <p:cNvSpPr/>
          <p:nvPr/>
        </p:nvSpPr>
        <p:spPr>
          <a:xfrm>
            <a:off x="3634386" y="4022708"/>
            <a:ext cx="5306049" cy="338554"/>
          </a:xfrm>
          <a:prstGeom prst="rect">
            <a:avLst/>
          </a:prstGeom>
        </p:spPr>
        <p:txBody>
          <a:bodyPr wrap="square">
            <a:spAutoFit/>
          </a:bodyPr>
          <a:lstStyle/>
          <a:p>
            <a:pPr marL="0" indent="0" algn="ctr">
              <a:buNone/>
            </a:pPr>
            <a:r>
              <a:rPr lang="en-GB" sz="1600" dirty="0">
                <a:solidFill>
                  <a:srgbClr val="000000"/>
                </a:solidFill>
                <a:latin typeface="+mn-lt"/>
              </a:rPr>
              <a:t>Proactive monitoring of the ACI fabric </a:t>
            </a:r>
          </a:p>
        </p:txBody>
      </p:sp>
    </p:spTree>
    <p:extLst>
      <p:ext uri="{BB962C8B-B14F-4D97-AF65-F5344CB8AC3E}">
        <p14:creationId xmlns:p14="http://schemas.microsoft.com/office/powerpoint/2010/main" val="123027362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ACI </a:t>
            </a:r>
            <a:r>
              <a:rPr lang="en-US" dirty="0"/>
              <a:t>Cobra</a:t>
            </a:r>
            <a:endParaRPr lang="en-CA" altLang="en-US" dirty="0"/>
          </a:p>
        </p:txBody>
      </p:sp>
      <p:sp>
        <p:nvSpPr>
          <p:cNvPr id="2" name="Content Placeholder 1"/>
          <p:cNvSpPr txBox="1"/>
          <p:nvPr/>
        </p:nvSpPr>
        <p:spPr>
          <a:xfrm>
            <a:off x="137564" y="760652"/>
            <a:ext cx="8825283" cy="584775"/>
          </a:xfrm>
          <a:prstGeom prst="rect">
            <a:avLst/>
          </a:prstGeom>
          <a:noFill/>
        </p:spPr>
        <p:txBody>
          <a:bodyPr wrap="square" rtlCol="0">
            <a:spAutoFit/>
          </a:bodyPr>
          <a:lstStyle/>
          <a:p>
            <a:pPr marL="177800" indent="-177800">
              <a:buFont typeface="Arial" panose="020B0604020202020204" pitchFamily="34" charset="0"/>
              <a:buChar char="•"/>
            </a:pPr>
            <a:r>
              <a:rPr lang="en-GB" sz="1600" dirty="0">
                <a:solidFill>
                  <a:schemeClr val="tx1">
                    <a:lumMod val="50000"/>
                  </a:schemeClr>
                </a:solidFill>
              </a:rPr>
              <a:t>To simplify application development with ACI, Cisco has developed Cobra, a robust Python library for the APIC REST API.</a:t>
            </a:r>
          </a:p>
        </p:txBody>
      </p:sp>
      <p:sp>
        <p:nvSpPr>
          <p:cNvPr id="5" name="Content Placeholder 2"/>
          <p:cNvSpPr>
            <a:spLocks noGrp="1"/>
          </p:cNvSpPr>
          <p:nvPr>
            <p:ph idx="1"/>
          </p:nvPr>
        </p:nvSpPr>
        <p:spPr>
          <a:xfrm>
            <a:off x="143827" y="1391645"/>
            <a:ext cx="4108704" cy="2728567"/>
          </a:xfrm>
        </p:spPr>
        <p:txBody>
          <a:bodyPr/>
          <a:lstStyle/>
          <a:p>
            <a:pPr>
              <a:spcBef>
                <a:spcPts val="500"/>
              </a:spcBef>
              <a:spcAft>
                <a:spcPts val="500"/>
              </a:spcAft>
              <a:buSzPct val="100000"/>
              <a:buFont typeface="Arial" pitchFamily="34" charset="0"/>
              <a:buChar char="•"/>
            </a:pPr>
            <a:r>
              <a:rPr lang="en-IN" sz="1600" dirty="0"/>
              <a:t>Cobra SDK can be used to manipulate the MIT generally through the below workflow:</a:t>
            </a:r>
            <a:endParaRPr lang="en-GB" sz="1600" dirty="0"/>
          </a:p>
          <a:p>
            <a:pPr marL="444500" indent="-177800">
              <a:spcBef>
                <a:spcPts val="100"/>
              </a:spcBef>
              <a:spcAft>
                <a:spcPts val="100"/>
              </a:spcAft>
              <a:buClrTx/>
              <a:buSzPct val="100000"/>
              <a:buFont typeface="Arial" panose="020B0604020202020204" pitchFamily="34" charset="0"/>
              <a:buChar char="•"/>
            </a:pPr>
            <a:r>
              <a:rPr lang="en-US" sz="1600" dirty="0"/>
              <a:t>Create a Session Object.</a:t>
            </a:r>
          </a:p>
          <a:p>
            <a:pPr marL="444500" indent="-177800">
              <a:spcBef>
                <a:spcPts val="100"/>
              </a:spcBef>
              <a:spcAft>
                <a:spcPts val="100"/>
              </a:spcAft>
              <a:buClrTx/>
              <a:buSzPct val="100000"/>
              <a:buFont typeface="Arial" panose="020B0604020202020204" pitchFamily="34" charset="0"/>
              <a:buChar char="•"/>
            </a:pPr>
            <a:r>
              <a:rPr lang="en-US" sz="1600" dirty="0"/>
              <a:t>Log in to Cisco APIC.</a:t>
            </a:r>
          </a:p>
          <a:p>
            <a:pPr marL="444500" indent="-177800">
              <a:spcBef>
                <a:spcPts val="100"/>
              </a:spcBef>
              <a:spcAft>
                <a:spcPts val="100"/>
              </a:spcAft>
              <a:buClrTx/>
              <a:buSzPct val="100000"/>
              <a:buFont typeface="Arial" panose="020B0604020202020204" pitchFamily="34" charset="0"/>
              <a:buChar char="•"/>
            </a:pPr>
            <a:r>
              <a:rPr lang="en-US" sz="1600" dirty="0"/>
              <a:t>Create a Configuration Object.</a:t>
            </a:r>
          </a:p>
          <a:p>
            <a:pPr marL="444500" indent="-177800">
              <a:spcBef>
                <a:spcPts val="100"/>
              </a:spcBef>
              <a:spcAft>
                <a:spcPts val="100"/>
              </a:spcAft>
              <a:buClrTx/>
              <a:buSzPct val="100000"/>
              <a:buFont typeface="Arial" panose="020B0604020202020204" pitchFamily="34" charset="0"/>
              <a:buChar char="•"/>
            </a:pPr>
            <a:r>
              <a:rPr lang="en-US" sz="1600" dirty="0"/>
              <a:t>Create a Configuration Request Object.</a:t>
            </a:r>
          </a:p>
          <a:p>
            <a:pPr marL="444500" indent="-177800">
              <a:spcBef>
                <a:spcPts val="100"/>
              </a:spcBef>
              <a:spcAft>
                <a:spcPts val="100"/>
              </a:spcAft>
              <a:buClrTx/>
              <a:buSzPct val="100000"/>
              <a:buFont typeface="Arial" panose="020B0604020202020204" pitchFamily="34" charset="0"/>
              <a:buChar char="•"/>
            </a:pPr>
            <a:r>
              <a:rPr lang="en-US" sz="1600" dirty="0"/>
              <a:t>Add your Config Object to the Request.</a:t>
            </a:r>
          </a:p>
          <a:p>
            <a:pPr marL="444500" indent="-177800">
              <a:spcBef>
                <a:spcPts val="100"/>
              </a:spcBef>
              <a:spcAft>
                <a:spcPts val="100"/>
              </a:spcAft>
              <a:buClrTx/>
              <a:buSzPct val="100000"/>
              <a:buFont typeface="Arial" panose="020B0604020202020204" pitchFamily="34" charset="0"/>
              <a:buChar char="•"/>
            </a:pPr>
            <a:r>
              <a:rPr lang="en-US" sz="1600" dirty="0"/>
              <a:t>Commit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498" y="1521333"/>
            <a:ext cx="4902718" cy="2177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092498" y="3699213"/>
            <a:ext cx="4902718" cy="338554"/>
          </a:xfrm>
          <a:prstGeom prst="rect">
            <a:avLst/>
          </a:prstGeom>
          <a:noFill/>
        </p:spPr>
        <p:txBody>
          <a:bodyPr wrap="square" rtlCol="0">
            <a:spAutoFit/>
          </a:bodyPr>
          <a:lstStyle/>
          <a:p>
            <a:pPr algn="ctr"/>
            <a:r>
              <a:rPr lang="en-IN" sz="1600" dirty="0">
                <a:solidFill>
                  <a:schemeClr val="tx1">
                    <a:lumMod val="50000"/>
                  </a:schemeClr>
                </a:solidFill>
              </a:rPr>
              <a:t>Workflow of the Cobra SDK Objects</a:t>
            </a:r>
          </a:p>
        </p:txBody>
      </p:sp>
    </p:spTree>
    <p:extLst>
      <p:ext uri="{BB962C8B-B14F-4D97-AF65-F5344CB8AC3E}">
        <p14:creationId xmlns:p14="http://schemas.microsoft.com/office/powerpoint/2010/main" val="8158250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Video </a:t>
            </a:r>
            <a:r>
              <a:rPr lang="en-US" dirty="0"/>
              <a:t>–</a:t>
            </a:r>
            <a:r>
              <a:rPr dirty="0"/>
              <a:t> Access a Cisco APIC using REST APIs in Python</a:t>
            </a:r>
            <a:endParaRPr lang="en-CA" altLang="en-US" dirty="0"/>
          </a:p>
        </p:txBody>
      </p:sp>
      <p:sp>
        <p:nvSpPr>
          <p:cNvPr id="5" name="Content Placeholder 2"/>
          <p:cNvSpPr>
            <a:spLocks noGrp="1"/>
          </p:cNvSpPr>
          <p:nvPr>
            <p:ph idx="1"/>
          </p:nvPr>
        </p:nvSpPr>
        <p:spPr>
          <a:xfrm>
            <a:off x="151918" y="864296"/>
            <a:ext cx="8791665" cy="3757808"/>
          </a:xfrm>
        </p:spPr>
        <p:txBody>
          <a:bodyPr/>
          <a:lstStyle/>
          <a:p>
            <a:pPr marL="0" indent="0">
              <a:spcBef>
                <a:spcPts val="0"/>
              </a:spcBef>
              <a:spcAft>
                <a:spcPts val="300"/>
              </a:spcAft>
              <a:buNone/>
            </a:pPr>
            <a:r>
              <a:rPr lang="en-GB" sz="1600" dirty="0"/>
              <a:t>Watch the video to learn how to access a Cisco APIC Using REST APIs in Python</a:t>
            </a:r>
          </a:p>
          <a:p>
            <a:pPr marL="0" indent="0">
              <a:spcBef>
                <a:spcPts val="0"/>
              </a:spcBef>
              <a:spcAft>
                <a:spcPts val="300"/>
              </a:spcAft>
              <a:buNone/>
            </a:pPr>
            <a:endParaRPr lang="en-GB" sz="1800" dirty="0"/>
          </a:p>
          <a:p>
            <a:pPr>
              <a:buNone/>
            </a:pPr>
            <a:endParaRPr lang="en-GB" sz="1800" dirty="0"/>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3" descr="8.4.11.PNG"/>
          <p:cNvPicPr>
            <a:picLocks noChangeAspect="1"/>
          </p:cNvPicPr>
          <p:nvPr/>
        </p:nvPicPr>
        <p:blipFill>
          <a:blip r:embed="rId3"/>
          <a:stretch>
            <a:fillRect/>
          </a:stretch>
        </p:blipFill>
        <p:spPr>
          <a:xfrm>
            <a:off x="1457066" y="1395161"/>
            <a:ext cx="6009597" cy="3176815"/>
          </a:xfrm>
          <a:prstGeom prst="rect">
            <a:avLst/>
          </a:prstGeom>
        </p:spPr>
      </p:pic>
    </p:spTree>
    <p:extLst>
      <p:ext uri="{BB962C8B-B14F-4D97-AF65-F5344CB8AC3E}">
        <p14:creationId xmlns:p14="http://schemas.microsoft.com/office/powerpoint/2010/main" val="164832799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Meraki</a:t>
            </a:r>
            <a:endParaRPr lang="en-CA" altLang="en-US" dirty="0"/>
          </a:p>
        </p:txBody>
      </p:sp>
      <p:sp>
        <p:nvSpPr>
          <p:cNvPr id="13315" name="Content Placeholder 1"/>
          <p:cNvSpPr>
            <a:spLocks noGrp="1"/>
          </p:cNvSpPr>
          <p:nvPr>
            <p:ph idx="1"/>
          </p:nvPr>
        </p:nvSpPr>
        <p:spPr>
          <a:xfrm>
            <a:off x="151920" y="728962"/>
            <a:ext cx="3778812" cy="3962927"/>
          </a:xfrm>
        </p:spPr>
        <p:txBody>
          <a:bodyPr/>
          <a:lstStyle/>
          <a:p>
            <a:pPr>
              <a:buFont typeface="Arial" panose="020B0604020202020204" pitchFamily="34" charset="0"/>
              <a:buChar char="•"/>
            </a:pPr>
            <a:r>
              <a:rPr sz="1600" dirty="0"/>
              <a:t>Cisco Meraki is a suite of cloud-managed network solutions that enables a single source of management for infrastructure, locations, and devices.</a:t>
            </a:r>
          </a:p>
          <a:p>
            <a:pPr>
              <a:buNone/>
            </a:pPr>
            <a:r>
              <a:rPr sz="1600" dirty="0"/>
              <a:t>Components include:</a:t>
            </a:r>
          </a:p>
          <a:p>
            <a:pPr marL="355600" indent="-177800">
              <a:spcBef>
                <a:spcPts val="0"/>
              </a:spcBef>
              <a:buFont typeface="Arial" pitchFamily="34" charset="0"/>
              <a:buChar char="•"/>
            </a:pPr>
            <a:r>
              <a:rPr sz="1600" dirty="0"/>
              <a:t>Integration APIs</a:t>
            </a:r>
          </a:p>
          <a:p>
            <a:pPr marL="355600" indent="-177800">
              <a:spcBef>
                <a:spcPts val="0"/>
              </a:spcBef>
              <a:buFont typeface="Arial" pitchFamily="34" charset="0"/>
              <a:buChar char="•"/>
            </a:pPr>
            <a:r>
              <a:rPr sz="1600" dirty="0"/>
              <a:t>A complete cloud-managed network infrastructure solution</a:t>
            </a:r>
          </a:p>
          <a:p>
            <a:pPr marL="355600" indent="-177800">
              <a:spcBef>
                <a:spcPts val="0"/>
              </a:spcBef>
              <a:buFont typeface="Arial" pitchFamily="34" charset="0"/>
              <a:buChar char="•"/>
            </a:pPr>
            <a:r>
              <a:rPr sz="1600" dirty="0"/>
              <a:t>Wireless, switching, security, SD-WAN, Mobile Device Management (MDM), and smart cameras</a:t>
            </a:r>
          </a:p>
          <a:p>
            <a:pPr marL="355600" indent="-177800">
              <a:spcBef>
                <a:spcPts val="0"/>
              </a:spcBef>
              <a:buFont typeface="Arial" pitchFamily="34" charset="0"/>
              <a:buChar char="•"/>
            </a:pPr>
            <a:r>
              <a:rPr sz="1600" dirty="0"/>
              <a:t>Integrated hardware, software, and cloud services</a:t>
            </a:r>
          </a:p>
          <a:p>
            <a:pPr marL="0" indent="0">
              <a:buNone/>
            </a:pPr>
            <a:endParaRPr lang="en-GB" sz="1800" dirty="0"/>
          </a:p>
          <a:p>
            <a:pPr marL="0" indent="0">
              <a:buNone/>
            </a:pPr>
            <a:endParaRPr lang="en-GB" sz="1800" dirty="0"/>
          </a:p>
        </p:txBody>
      </p:sp>
      <p:pic>
        <p:nvPicPr>
          <p:cNvPr id="2" name="Picture 1">
            <a:extLst>
              <a:ext uri="{FF2B5EF4-FFF2-40B4-BE49-F238E27FC236}">
                <a16:creationId xmlns="" xmlns:a16="http://schemas.microsoft.com/office/drawing/2014/main" id="{3F9257F1-E115-4212-8506-03DA3D4B0840}"/>
              </a:ext>
            </a:extLst>
          </p:cNvPr>
          <p:cNvPicPr>
            <a:picLocks noChangeAspect="1"/>
          </p:cNvPicPr>
          <p:nvPr/>
        </p:nvPicPr>
        <p:blipFill>
          <a:blip r:embed="rId3"/>
          <a:stretch>
            <a:fillRect/>
          </a:stretch>
        </p:blipFill>
        <p:spPr>
          <a:xfrm>
            <a:off x="3996567" y="798944"/>
            <a:ext cx="4809506" cy="3390986"/>
          </a:xfrm>
          <a:prstGeom prst="rect">
            <a:avLst/>
          </a:prstGeom>
          <a:ln w="6350">
            <a:solidFill>
              <a:schemeClr val="tx1"/>
            </a:solidFill>
          </a:ln>
        </p:spPr>
      </p:pic>
      <p:sp>
        <p:nvSpPr>
          <p:cNvPr id="7" name="TextBox 1"/>
          <p:cNvSpPr txBox="1"/>
          <p:nvPr/>
        </p:nvSpPr>
        <p:spPr>
          <a:xfrm>
            <a:off x="3996567" y="4247980"/>
            <a:ext cx="4809505" cy="338554"/>
          </a:xfrm>
          <a:prstGeom prst="rect">
            <a:avLst/>
          </a:prstGeom>
          <a:noFill/>
        </p:spPr>
        <p:txBody>
          <a:bodyPr wrap="square" rtlCol="0">
            <a:spAutoFit/>
          </a:bodyPr>
          <a:lstStyle/>
          <a:p>
            <a:pPr algn="ctr"/>
            <a:r>
              <a:rPr lang="en-IN" sz="1600" dirty="0">
                <a:solidFill>
                  <a:srgbClr val="000000"/>
                </a:solidFill>
                <a:latin typeface="+mn-lt"/>
              </a:rPr>
              <a:t>Meraki Cloud Platform </a:t>
            </a:r>
            <a:endParaRPr lang="en-US" sz="1600" dirty="0">
              <a:solidFill>
                <a:srgbClr val="000000"/>
              </a:solidFill>
              <a:latin typeface="+mn-lt"/>
            </a:endParaRPr>
          </a:p>
        </p:txBody>
      </p:sp>
    </p:spTree>
    <p:extLst>
      <p:ext uri="{BB962C8B-B14F-4D97-AF65-F5344CB8AC3E}">
        <p14:creationId xmlns:p14="http://schemas.microsoft.com/office/powerpoint/2010/main" val="44576908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a:xfrm>
            <a:off x="1" y="41393"/>
            <a:ext cx="9144000" cy="568207"/>
          </a:xfrm>
        </p:spPr>
        <p:txBody>
          <a:bodyPr/>
          <a:lstStyle/>
          <a:p>
            <a:pPr eaLnBrk="1" hangingPunct="1"/>
            <a:r>
              <a:rPr lang="en-US" dirty="0"/>
              <a:t>Module 8: Activities</a:t>
            </a:r>
          </a:p>
        </p:txBody>
      </p:sp>
      <p:sp>
        <p:nvSpPr>
          <p:cNvPr id="6147" name="Content Placeholder 1"/>
          <p:cNvSpPr>
            <a:spLocks noGrp="1" noChangeArrowheads="1"/>
          </p:cNvSpPr>
          <p:nvPr>
            <p:ph idx="1"/>
          </p:nvPr>
        </p:nvSpPr>
        <p:spPr>
          <a:xfrm>
            <a:off x="136631" y="609600"/>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Table 1"/>
          <p:cNvGraphicFramePr>
            <a:graphicFrameLocks/>
          </p:cNvGraphicFramePr>
          <p:nvPr>
            <p:extLst>
              <p:ext uri="{D42A27DB-BD31-4B8C-83A1-F6EECF244321}">
                <p14:modId xmlns:p14="http://schemas.microsoft.com/office/powerpoint/2010/main" val="145083283"/>
              </p:ext>
            </p:extLst>
          </p:nvPr>
        </p:nvGraphicFramePr>
        <p:xfrm>
          <a:off x="369489" y="1141174"/>
          <a:ext cx="8229418" cy="2899802"/>
        </p:xfrm>
        <a:graphic>
          <a:graphicData uri="http://schemas.openxmlformats.org/drawingml/2006/table">
            <a:tbl>
              <a:tblPr firstRow="1" bandRow="1">
                <a:tableStyleId>{5C22544A-7EE6-4342-B048-85BDC9FD1C3A}</a:tableStyleId>
              </a:tblPr>
              <a:tblGrid>
                <a:gridCol w="1129733">
                  <a:extLst>
                    <a:ext uri="{9D8B030D-6E8A-4147-A177-3AD203B41FA5}">
                      <a16:colId xmlns="" xmlns:a16="http://schemas.microsoft.com/office/drawing/2014/main" val="20001"/>
                    </a:ext>
                  </a:extLst>
                </a:gridCol>
                <a:gridCol w="1303355">
                  <a:extLst>
                    <a:ext uri="{9D8B030D-6E8A-4147-A177-3AD203B41FA5}">
                      <a16:colId xmlns="" xmlns:a16="http://schemas.microsoft.com/office/drawing/2014/main" val="3156509146"/>
                    </a:ext>
                  </a:extLst>
                </a:gridCol>
                <a:gridCol w="4401412">
                  <a:extLst>
                    <a:ext uri="{9D8B030D-6E8A-4147-A177-3AD203B41FA5}">
                      <a16:colId xmlns="" xmlns:a16="http://schemas.microsoft.com/office/drawing/2014/main" val="20002"/>
                    </a:ext>
                  </a:extLst>
                </a:gridCol>
                <a:gridCol w="1394918">
                  <a:extLst>
                    <a:ext uri="{9D8B030D-6E8A-4147-A177-3AD203B41FA5}">
                      <a16:colId xmlns=""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dirty="0"/>
                        <a:t>Page #</a:t>
                      </a:r>
                    </a:p>
                  </a:txBody>
                  <a:tcPr marL="68580" marR="68580" marT="34290" marB="34290"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dirty="0"/>
                        <a:t>Activity Type</a:t>
                      </a:r>
                    </a:p>
                  </a:txBody>
                  <a:tcPr marL="68580" marR="68580" marT="34290" marB="34290" anchor="ctr"/>
                </a:tc>
                <a:tc>
                  <a:txBody>
                    <a:bodyPr/>
                    <a:lstStyle/>
                    <a:p>
                      <a:pPr algn="ctr"/>
                      <a:r>
                        <a:rPr lang="en-US" sz="1100" dirty="0"/>
                        <a:t>Activity Name</a:t>
                      </a:r>
                    </a:p>
                  </a:txBody>
                  <a:tcPr marL="68580" marR="68580" marT="34290" marB="34290" anchor="ctr"/>
                </a:tc>
                <a:tc>
                  <a:txBody>
                    <a:bodyPr/>
                    <a:lstStyle/>
                    <a:p>
                      <a:pPr algn="ctr"/>
                      <a:r>
                        <a:rPr lang="en-US" sz="1100" dirty="0"/>
                        <a:t>Optional?</a:t>
                      </a:r>
                    </a:p>
                  </a:txBody>
                  <a:tcPr marL="68580" marR="68580" marT="34290" marB="34290" anchor="ctr"/>
                </a:tc>
                <a:extLst>
                  <a:ext uri="{0D108BD9-81ED-4DB2-BD59-A6C34878D82A}">
                    <a16:rowId xmlns="" xmlns:a16="http://schemas.microsoft.com/office/drawing/2014/main" val="10000"/>
                  </a:ext>
                </a:extLst>
              </a:tr>
              <a:tr h="236179">
                <a:tc>
                  <a:txBody>
                    <a:bodyPr/>
                    <a:lstStyle/>
                    <a:p>
                      <a:pPr algn="l"/>
                      <a:r>
                        <a:rPr lang="en-US" sz="1100" dirty="0">
                          <a:latin typeface="+mn-lt"/>
                        </a:rPr>
                        <a:t>8.3.5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Lab</a:t>
                      </a:r>
                    </a:p>
                  </a:txBody>
                  <a:tcPr marL="68580" marR="68580" marT="34290" marB="34290" anchor="ctr"/>
                </a:tc>
                <a:tc>
                  <a:txBody>
                    <a:bodyPr/>
                    <a:lstStyle/>
                    <a:p>
                      <a:r>
                        <a:rPr lang="en-US" sz="1100" dirty="0">
                          <a:latin typeface="+mn-lt"/>
                        </a:rPr>
                        <a:t>Explore YANG Models</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01"/>
                  </a:ext>
                </a:extLst>
              </a:tr>
              <a:tr h="236179">
                <a:tc>
                  <a:txBody>
                    <a:bodyPr/>
                    <a:lstStyle/>
                    <a:p>
                      <a:pPr algn="l"/>
                      <a:r>
                        <a:rPr lang="en-IN" sz="1100" dirty="0">
                          <a:latin typeface="+mn-lt"/>
                        </a:rPr>
                        <a:t>8.3.6</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Lab</a:t>
                      </a:r>
                    </a:p>
                  </a:txBody>
                  <a:tcPr marL="68580" marR="68580" marT="34290" marB="34290" anchor="ctr"/>
                </a:tc>
                <a:tc>
                  <a:txBody>
                    <a:bodyPr/>
                    <a:lstStyle/>
                    <a:p>
                      <a:r>
                        <a:rPr lang="en-GB" sz="1100" kern="1200" dirty="0">
                          <a:solidFill>
                            <a:schemeClr val="dk1"/>
                          </a:solidFill>
                          <a:latin typeface="+mn-lt"/>
                          <a:ea typeface="+mn-ea"/>
                          <a:cs typeface="+mn-cs"/>
                        </a:rPr>
                        <a:t>Use NETCONF to Access an IOS XE Device</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3039725069"/>
                  </a:ext>
                </a:extLst>
              </a:tr>
              <a:tr h="144760">
                <a:tc>
                  <a:txBody>
                    <a:bodyPr/>
                    <a:lstStyle/>
                    <a:p>
                      <a:pPr algn="l"/>
                      <a:r>
                        <a:rPr lang="en-IN" sz="1100" dirty="0">
                          <a:latin typeface="+mn-lt"/>
                        </a:rPr>
                        <a:t>8.3.7</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mn-lt"/>
                        </a:rPr>
                        <a:t>Lab</a:t>
                      </a:r>
                      <a:endParaRPr lang="en-US" sz="1100" dirty="0">
                        <a:latin typeface="+mn-lt"/>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latin typeface="+mn-lt"/>
                          <a:ea typeface="+mn-ea"/>
                          <a:cs typeface="+mn-cs"/>
                        </a:rPr>
                        <a:t>Use RESTCONF to Access an IOS XE Device</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03"/>
                  </a:ext>
                </a:extLst>
              </a:tr>
              <a:tr h="144760">
                <a:tc>
                  <a:txBody>
                    <a:bodyPr/>
                    <a:lstStyle/>
                    <a:p>
                      <a:pPr algn="l"/>
                      <a:r>
                        <a:rPr lang="en-IN" sz="1100" dirty="0">
                          <a:latin typeface="+mn-lt"/>
                        </a:rPr>
                        <a:t>8.4.6</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mn-lt"/>
                        </a:rPr>
                        <a:t>Video</a:t>
                      </a:r>
                      <a:endParaRPr lang="en-US" sz="1100" dirty="0">
                        <a:latin typeface="+mn-lt"/>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latin typeface="+mn-lt"/>
                          <a:ea typeface="+mn-ea"/>
                          <a:cs typeface="+mn-cs"/>
                        </a:rPr>
                        <a:t>Access Cisco DNA Center using REST APIs in Python</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04"/>
                  </a:ext>
                </a:extLst>
              </a:tr>
              <a:tr h="144760">
                <a:tc>
                  <a:txBody>
                    <a:bodyPr/>
                    <a:lstStyle/>
                    <a:p>
                      <a:pPr algn="l"/>
                      <a:r>
                        <a:rPr lang="en-IN" sz="1100" dirty="0">
                          <a:latin typeface="+mn-lt"/>
                        </a:rPr>
                        <a:t>8.4.11</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mn-lt"/>
                        </a:rPr>
                        <a:t>Video</a:t>
                      </a:r>
                      <a:endParaRPr lang="en-US" sz="1100" dirty="0">
                        <a:latin typeface="+mn-lt"/>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1100" b="0" i="0" kern="1200" dirty="0">
                          <a:solidFill>
                            <a:schemeClr val="dk1"/>
                          </a:solidFill>
                          <a:latin typeface="+mn-lt"/>
                          <a:ea typeface="+mn-ea"/>
                          <a:cs typeface="+mn-cs"/>
                        </a:rPr>
                        <a:t>Access a Cisco APIC Using REST APIs in Python</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05"/>
                  </a:ext>
                </a:extLst>
              </a:tr>
              <a:tr h="144760">
                <a:tc>
                  <a:txBody>
                    <a:bodyPr/>
                    <a:lstStyle/>
                    <a:p>
                      <a:pPr algn="l"/>
                      <a:r>
                        <a:rPr lang="en-IN" sz="1100" dirty="0">
                          <a:latin typeface="+mn-lt"/>
                        </a:rPr>
                        <a:t>8.4.14</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mn-lt"/>
                        </a:rPr>
                        <a:t>Video</a:t>
                      </a:r>
                      <a:endParaRPr lang="en-US" sz="1100" dirty="0">
                        <a:latin typeface="+mn-lt"/>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1100" b="0" i="0" kern="1200" dirty="0">
                          <a:solidFill>
                            <a:schemeClr val="dk1"/>
                          </a:solidFill>
                          <a:latin typeface="+mn-lt"/>
                          <a:ea typeface="+mn-ea"/>
                          <a:cs typeface="+mn-cs"/>
                        </a:rPr>
                        <a:t>Access Meraki Dashboard Using REST APIs in Python</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06"/>
                  </a:ext>
                </a:extLst>
              </a:tr>
              <a:tr h="144760">
                <a:tc>
                  <a:txBody>
                    <a:bodyPr/>
                    <a:lstStyle/>
                    <a:p>
                      <a:pPr algn="l"/>
                      <a:r>
                        <a:rPr lang="en-IN" sz="1100" dirty="0">
                          <a:latin typeface="+mn-lt"/>
                        </a:rPr>
                        <a:t>8.4.18</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mn-lt"/>
                        </a:rPr>
                        <a:t>Video</a:t>
                      </a:r>
                      <a:endParaRPr lang="en-US" sz="1100" dirty="0">
                        <a:latin typeface="+mn-lt"/>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1100" b="0" i="0" kern="1200" dirty="0">
                          <a:solidFill>
                            <a:schemeClr val="dk1"/>
                          </a:solidFill>
                          <a:latin typeface="+mn-lt"/>
                          <a:ea typeface="+mn-ea"/>
                          <a:cs typeface="+mn-cs"/>
                        </a:rPr>
                        <a:t>Access Cisco NSO Using REST APIs in Python</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07"/>
                  </a:ext>
                </a:extLst>
              </a:tr>
              <a:tr h="144760">
                <a:tc>
                  <a:txBody>
                    <a:bodyPr/>
                    <a:lstStyle/>
                    <a:p>
                      <a:pPr algn="l"/>
                      <a:r>
                        <a:rPr lang="en-IN" sz="1100" dirty="0">
                          <a:latin typeface="+mn-lt"/>
                        </a:rPr>
                        <a:t>8.4.20</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mn-lt"/>
                        </a:rPr>
                        <a:t>Video</a:t>
                      </a:r>
                      <a:endParaRPr lang="en-US" sz="1100" dirty="0">
                        <a:latin typeface="+mn-lt"/>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1100" b="0" i="0" kern="1200" dirty="0">
                          <a:solidFill>
                            <a:schemeClr val="dk1"/>
                          </a:solidFill>
                          <a:latin typeface="+mn-lt"/>
                          <a:ea typeface="+mn-ea"/>
                          <a:cs typeface="+mn-cs"/>
                        </a:rPr>
                        <a:t>Access Cisco SD-WAN Using REST APIs in Python</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08"/>
                  </a:ext>
                </a:extLst>
              </a:tr>
              <a:tr h="144760">
                <a:tc>
                  <a:txBody>
                    <a:bodyPr/>
                    <a:lstStyle/>
                    <a:p>
                      <a:pPr algn="l"/>
                      <a:r>
                        <a:rPr lang="en-IN" sz="1100" dirty="0">
                          <a:latin typeface="+mn-lt"/>
                        </a:rPr>
                        <a:t>8.6.7</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mn-lt"/>
                        </a:rPr>
                        <a:t>Lab</a:t>
                      </a:r>
                      <a:endParaRPr lang="en-US" sz="1100" dirty="0">
                        <a:latin typeface="+mn-lt"/>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1100" b="0" i="0" kern="1200" dirty="0">
                          <a:solidFill>
                            <a:schemeClr val="dk1"/>
                          </a:solidFill>
                          <a:latin typeface="+mn-lt"/>
                          <a:ea typeface="+mn-ea"/>
                          <a:cs typeface="+mn-cs"/>
                        </a:rPr>
                        <a:t>Construct a Python Script to Manage </a:t>
                      </a:r>
                      <a:r>
                        <a:rPr lang="en-GB" sz="1100" b="0" i="0" kern="1200" dirty="0" err="1">
                          <a:solidFill>
                            <a:schemeClr val="dk1"/>
                          </a:solidFill>
                          <a:latin typeface="+mn-lt"/>
                          <a:ea typeface="+mn-ea"/>
                          <a:cs typeface="+mn-cs"/>
                        </a:rPr>
                        <a:t>Webex</a:t>
                      </a:r>
                      <a:r>
                        <a:rPr lang="en-GB" sz="1100" b="0" i="0" kern="1200" dirty="0">
                          <a:solidFill>
                            <a:schemeClr val="dk1"/>
                          </a:solidFill>
                          <a:latin typeface="+mn-lt"/>
                          <a:ea typeface="+mn-ea"/>
                          <a:cs typeface="+mn-cs"/>
                        </a:rPr>
                        <a:t> Teams</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09"/>
                  </a:ext>
                </a:extLst>
              </a:tr>
              <a:tr h="144760">
                <a:tc>
                  <a:txBody>
                    <a:bodyPr/>
                    <a:lstStyle/>
                    <a:p>
                      <a:pPr algn="l"/>
                      <a:r>
                        <a:rPr lang="en-IN" sz="1100" dirty="0">
                          <a:latin typeface="+mn-lt"/>
                        </a:rPr>
                        <a:t>8.8.2</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mn-lt"/>
                        </a:rPr>
                        <a:t>Packet Tracer</a:t>
                      </a:r>
                      <a:endParaRPr lang="en-US" sz="1100" dirty="0">
                        <a:latin typeface="+mn-lt"/>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1100" b="0" i="0" kern="1200" dirty="0">
                          <a:solidFill>
                            <a:schemeClr val="dk1"/>
                          </a:solidFill>
                          <a:latin typeface="+mn-lt"/>
                          <a:ea typeface="+mn-ea"/>
                          <a:cs typeface="+mn-cs"/>
                        </a:rPr>
                        <a:t>Compare using CLI and an SDN Controller to Manage a Network</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10"/>
                  </a:ext>
                </a:extLst>
              </a:tr>
              <a:tr h="144760">
                <a:tc>
                  <a:txBody>
                    <a:bodyPr/>
                    <a:lstStyle/>
                    <a:p>
                      <a:pPr algn="l"/>
                      <a:r>
                        <a:rPr lang="en-IN" sz="1100" dirty="0">
                          <a:latin typeface="+mn-lt"/>
                        </a:rPr>
                        <a:t>8.8.3</a:t>
                      </a:r>
                      <a:endParaRPr lang="en-US" sz="1100" dirty="0">
                        <a:latin typeface="+mn-lt"/>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mn-lt"/>
                        </a:rPr>
                        <a:t>Packet Tracer</a:t>
                      </a:r>
                      <a:endParaRPr lang="en-US" sz="1100" dirty="0">
                        <a:latin typeface="+mn-lt"/>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GB" sz="1100" b="0" i="0" kern="1200" dirty="0">
                          <a:solidFill>
                            <a:schemeClr val="dk1"/>
                          </a:solidFill>
                          <a:latin typeface="+mn-lt"/>
                          <a:ea typeface="+mn-ea"/>
                          <a:cs typeface="+mn-cs"/>
                        </a:rPr>
                        <a:t>Implement REST APIs with an SDN Controller</a:t>
                      </a:r>
                    </a:p>
                  </a:txBody>
                  <a:tcPr marL="68580" marR="68580" marT="34290" marB="34290" anchor="ctr"/>
                </a:tc>
                <a:tc>
                  <a:txBody>
                    <a:bodyPr/>
                    <a:lstStyle/>
                    <a:p>
                      <a:r>
                        <a:rPr lang="en-US" sz="1100" dirty="0">
                          <a:latin typeface="+mn-lt"/>
                        </a:rPr>
                        <a:t>Recommended</a:t>
                      </a:r>
                      <a:endParaRPr lang="en-US" sz="1100" dirty="0">
                        <a:solidFill>
                          <a:schemeClr val="tx1"/>
                        </a:solidFill>
                        <a:latin typeface="+mn-lt"/>
                      </a:endParaRPr>
                    </a:p>
                  </a:txBody>
                  <a:tcPr marL="68580" marR="68580" marT="34290" marB="34290" anchor="ctr"/>
                </a:tc>
                <a:extLst>
                  <a:ext uri="{0D108BD9-81ED-4DB2-BD59-A6C34878D82A}">
                    <a16:rowId xmlns="" xmlns:a16="http://schemas.microsoft.com/office/drawing/2014/main" val="10011"/>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484451" cy="757551"/>
          </a:xfrm>
        </p:spPr>
        <p:txBody>
          <a:bodyPr/>
          <a:lstStyle/>
          <a:p>
            <a:r>
              <a:rPr altLang="en-US" sz="1600" dirty="0"/>
              <a:t>Cisco Network Management </a:t>
            </a:r>
            <a:br>
              <a:rPr altLang="en-US" sz="1600" dirty="0"/>
            </a:br>
            <a:r>
              <a:rPr dirty="0"/>
              <a:t>Cisco Meraki (Contd.)</a:t>
            </a:r>
            <a:endParaRPr lang="en-CA" altLang="en-US" dirty="0"/>
          </a:p>
        </p:txBody>
      </p:sp>
      <p:sp>
        <p:nvSpPr>
          <p:cNvPr id="13315" name="Content Placeholder 1"/>
          <p:cNvSpPr>
            <a:spLocks noGrp="1"/>
          </p:cNvSpPr>
          <p:nvPr>
            <p:ph idx="1"/>
          </p:nvPr>
        </p:nvSpPr>
        <p:spPr>
          <a:xfrm>
            <a:off x="151919" y="772508"/>
            <a:ext cx="8817910" cy="958322"/>
          </a:xfrm>
        </p:spPr>
        <p:txBody>
          <a:bodyPr/>
          <a:lstStyle/>
          <a:p>
            <a:pPr marL="0" indent="0">
              <a:buNone/>
            </a:pPr>
            <a:r>
              <a:rPr sz="1600" b="1" dirty="0"/>
              <a:t>Meraki Integrations</a:t>
            </a:r>
          </a:p>
          <a:p>
            <a:pPr>
              <a:buClrTx/>
              <a:buSzPct val="100000"/>
              <a:buFont typeface="Arial" panose="020B0604020202020204" pitchFamily="34" charset="0"/>
              <a:buChar char="•"/>
            </a:pPr>
            <a:r>
              <a:rPr lang="en-GB" sz="1600" dirty="0"/>
              <a:t>The Meraki enterprise cloud-managed networking infrastructure service has five different APIs for integration as seen below. </a:t>
            </a:r>
            <a:endParaRPr sz="1600" dirty="0"/>
          </a:p>
          <a:p>
            <a:pPr marL="0" indent="0">
              <a:buNone/>
            </a:pPr>
            <a:endParaRPr lang="en-IN" sz="1600" dirty="0"/>
          </a:p>
          <a:p>
            <a:pPr marL="0" indent="0">
              <a:buNone/>
            </a:pPr>
            <a:endParaRPr lang="en-GB" sz="1600" dirty="0"/>
          </a:p>
          <a:p>
            <a:pPr marL="0" indent="0">
              <a:buNone/>
            </a:pPr>
            <a:endParaRPr lang="en-GB" sz="1600" dirty="0"/>
          </a:p>
        </p:txBody>
      </p:sp>
      <p:pic>
        <p:nvPicPr>
          <p:cNvPr id="2" name="Picture 1">
            <a:extLst>
              <a:ext uri="{FF2B5EF4-FFF2-40B4-BE49-F238E27FC236}">
                <a16:creationId xmlns="" xmlns:a16="http://schemas.microsoft.com/office/drawing/2014/main" id="{BE5BD256-FCF7-44D8-B089-CEDF16ABDA4A}"/>
              </a:ext>
            </a:extLst>
          </p:cNvPr>
          <p:cNvPicPr>
            <a:picLocks noChangeAspect="1"/>
          </p:cNvPicPr>
          <p:nvPr/>
        </p:nvPicPr>
        <p:blipFill>
          <a:blip r:embed="rId3"/>
          <a:stretch>
            <a:fillRect/>
          </a:stretch>
        </p:blipFill>
        <p:spPr>
          <a:xfrm>
            <a:off x="935884" y="1810711"/>
            <a:ext cx="7295140" cy="2766538"/>
          </a:xfrm>
          <a:prstGeom prst="rect">
            <a:avLst/>
          </a:prstGeom>
          <a:ln w="3175">
            <a:solidFill>
              <a:schemeClr val="bg1">
                <a:lumMod val="85000"/>
              </a:schemeClr>
            </a:solidFill>
          </a:ln>
        </p:spPr>
      </p:pic>
      <p:sp>
        <p:nvSpPr>
          <p:cNvPr id="7" name="TextBox 1"/>
          <p:cNvSpPr txBox="1"/>
          <p:nvPr/>
        </p:nvSpPr>
        <p:spPr>
          <a:xfrm>
            <a:off x="2968842" y="4618003"/>
            <a:ext cx="2683823" cy="338554"/>
          </a:xfrm>
          <a:prstGeom prst="rect">
            <a:avLst/>
          </a:prstGeom>
          <a:noFill/>
        </p:spPr>
        <p:txBody>
          <a:bodyPr wrap="square" rtlCol="0">
            <a:spAutoFit/>
          </a:bodyPr>
          <a:lstStyle/>
          <a:p>
            <a:pPr algn="ctr"/>
            <a:r>
              <a:rPr lang="en-US" sz="1600" dirty="0">
                <a:solidFill>
                  <a:srgbClr val="000000"/>
                </a:solidFill>
              </a:rPr>
              <a:t>Meraki API services</a:t>
            </a:r>
          </a:p>
        </p:txBody>
      </p:sp>
    </p:spTree>
    <p:extLst>
      <p:ext uri="{BB962C8B-B14F-4D97-AF65-F5344CB8AC3E}">
        <p14:creationId xmlns:p14="http://schemas.microsoft.com/office/powerpoint/2010/main" val="385730070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344419" cy="757551"/>
          </a:xfrm>
        </p:spPr>
        <p:txBody>
          <a:bodyPr/>
          <a:lstStyle/>
          <a:p>
            <a:r>
              <a:rPr altLang="en-US" sz="1600" dirty="0"/>
              <a:t>Cisco Network Management </a:t>
            </a:r>
            <a:br>
              <a:rPr altLang="en-US" sz="1600" dirty="0"/>
            </a:br>
            <a:r>
              <a:rPr dirty="0"/>
              <a:t>Cisco Meraki (Contd.)</a:t>
            </a:r>
            <a:endParaRPr lang="en-CA" altLang="en-US" dirty="0"/>
          </a:p>
        </p:txBody>
      </p:sp>
      <p:sp>
        <p:nvSpPr>
          <p:cNvPr id="13315" name="Content Placeholder 1"/>
          <p:cNvSpPr>
            <a:spLocks noGrp="1"/>
          </p:cNvSpPr>
          <p:nvPr>
            <p:ph idx="1"/>
          </p:nvPr>
        </p:nvSpPr>
        <p:spPr>
          <a:xfrm>
            <a:off x="127643" y="702763"/>
            <a:ext cx="4485546" cy="2857382"/>
          </a:xfrm>
        </p:spPr>
        <p:txBody>
          <a:bodyPr/>
          <a:lstStyle/>
          <a:p>
            <a:pPr marL="0" indent="0">
              <a:spcBef>
                <a:spcPts val="500"/>
              </a:spcBef>
              <a:spcAft>
                <a:spcPts val="500"/>
              </a:spcAft>
              <a:buNone/>
            </a:pPr>
            <a:r>
              <a:rPr lang="en-US" sz="1600" b="1" dirty="0"/>
              <a:t>Meraki Dashboard API</a:t>
            </a:r>
          </a:p>
          <a:p>
            <a:pPr>
              <a:spcBef>
                <a:spcPts val="500"/>
              </a:spcBef>
              <a:spcAft>
                <a:spcPts val="500"/>
              </a:spcAft>
              <a:buClrTx/>
              <a:buSzPct val="100000"/>
              <a:buFont typeface="Arial" panose="020B0604020202020204" pitchFamily="34" charset="0"/>
              <a:buChar char="•"/>
            </a:pPr>
            <a:r>
              <a:rPr lang="en-US" sz="1600" dirty="0"/>
              <a:t>The Cisco Meraki Dashboard API is a RESTful API that uses HTTPS for transport and JSON for object serialization.</a:t>
            </a:r>
          </a:p>
          <a:p>
            <a:pPr marL="358775" indent="-184150">
              <a:spcBef>
                <a:spcPts val="500"/>
              </a:spcBef>
              <a:spcAft>
                <a:spcPts val="500"/>
              </a:spcAft>
              <a:buClrTx/>
              <a:buSzPct val="100000"/>
              <a:buFont typeface="Arial" panose="020B0604020202020204" pitchFamily="34" charset="0"/>
              <a:buChar char="•"/>
            </a:pPr>
            <a:r>
              <a:rPr lang="en-US" sz="1600" dirty="0"/>
              <a:t>To provide access to the API for an organization, first enable the API for the organization under </a:t>
            </a:r>
            <a:r>
              <a:rPr lang="en-US" sz="1600" b="1" dirty="0"/>
              <a:t>Organization › Settings</a:t>
            </a:r>
            <a:r>
              <a:rPr lang="en-US" sz="1600" dirty="0"/>
              <a:t>.</a:t>
            </a:r>
            <a:endParaRPr lang="en-GB" sz="1600" dirty="0"/>
          </a:p>
        </p:txBody>
      </p:sp>
      <p:sp>
        <p:nvSpPr>
          <p:cNvPr id="5" name="Content Placeholder 2">
            <a:extLst>
              <a:ext uri="{FF2B5EF4-FFF2-40B4-BE49-F238E27FC236}">
                <a16:creationId xmlns="" xmlns:a16="http://schemas.microsoft.com/office/drawing/2014/main" id="{2A2C17E8-BFCD-4640-881B-F477C6C33BC7}"/>
              </a:ext>
            </a:extLst>
          </p:cNvPr>
          <p:cNvSpPr/>
          <p:nvPr/>
        </p:nvSpPr>
        <p:spPr>
          <a:xfrm>
            <a:off x="111459" y="3168114"/>
            <a:ext cx="4314884" cy="1569660"/>
          </a:xfrm>
          <a:prstGeom prst="rect">
            <a:avLst/>
          </a:prstGeom>
        </p:spPr>
        <p:txBody>
          <a:bodyPr wrap="square">
            <a:spAutoFit/>
          </a:bodyPr>
          <a:lstStyle/>
          <a:p>
            <a:r>
              <a:rPr lang="en-US" sz="1600" b="1" i="1" dirty="0">
                <a:solidFill>
                  <a:srgbClr val="000000"/>
                </a:solidFill>
                <a:latin typeface="+mn-lt"/>
              </a:rPr>
              <a:t>Note:</a:t>
            </a:r>
            <a:r>
              <a:rPr lang="en-US" sz="1600" i="1" dirty="0">
                <a:solidFill>
                  <a:srgbClr val="000000"/>
                </a:solidFill>
                <a:latin typeface="+mn-lt"/>
              </a:rPr>
              <a:t> These instructions are an example only. To complete these steps, you need to be a user with administrator access in a Meraki organization. The Meraki organization in this course has API access already and the API key is provided in the examples.</a:t>
            </a:r>
          </a:p>
        </p:txBody>
      </p:sp>
      <p:pic>
        <p:nvPicPr>
          <p:cNvPr id="717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250" y="1098528"/>
            <a:ext cx="4498208" cy="32078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0219390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344419" cy="757551"/>
          </a:xfrm>
        </p:spPr>
        <p:txBody>
          <a:bodyPr/>
          <a:lstStyle/>
          <a:p>
            <a:r>
              <a:rPr altLang="en-US" sz="1600" dirty="0"/>
              <a:t>Cisco Network Management </a:t>
            </a:r>
            <a:br>
              <a:rPr altLang="en-US" sz="1600" dirty="0"/>
            </a:br>
            <a:r>
              <a:rPr dirty="0"/>
              <a:t>Cisco Meraki (Contd.)</a:t>
            </a:r>
            <a:endParaRPr lang="en-CA" altLang="en-US" dirty="0"/>
          </a:p>
        </p:txBody>
      </p:sp>
      <p:sp>
        <p:nvSpPr>
          <p:cNvPr id="13315" name="Content Placeholder 1"/>
          <p:cNvSpPr>
            <a:spLocks noGrp="1"/>
          </p:cNvSpPr>
          <p:nvPr>
            <p:ph idx="1"/>
          </p:nvPr>
        </p:nvSpPr>
        <p:spPr>
          <a:xfrm>
            <a:off x="66830" y="859595"/>
            <a:ext cx="1975725" cy="351688"/>
          </a:xfrm>
        </p:spPr>
        <p:txBody>
          <a:bodyPr/>
          <a:lstStyle/>
          <a:p>
            <a:pPr marL="534988" indent="-179388">
              <a:buFont typeface="Arial" panose="020B0604020202020204" pitchFamily="34" charset="0"/>
              <a:buChar char="•"/>
            </a:pPr>
            <a:r>
              <a:rPr lang="en-US" sz="1600" dirty="0"/>
              <a:t>Scroll</a:t>
            </a:r>
            <a:r>
              <a:rPr lang="en-US" dirty="0"/>
              <a:t> down.</a:t>
            </a:r>
            <a:endParaRPr lang="en-GB" sz="1600" dirty="0"/>
          </a:p>
        </p:txBody>
      </p:sp>
      <p:pic>
        <p:nvPicPr>
          <p:cNvPr id="2" name="Picture 1">
            <a:extLst>
              <a:ext uri="{FF2B5EF4-FFF2-40B4-BE49-F238E27FC236}">
                <a16:creationId xmlns="" xmlns:a16="http://schemas.microsoft.com/office/drawing/2014/main" id="{C78723D8-DAB9-46BE-AAB4-3B331586BF2C}"/>
              </a:ext>
            </a:extLst>
          </p:cNvPr>
          <p:cNvPicPr>
            <a:picLocks noChangeAspect="1"/>
          </p:cNvPicPr>
          <p:nvPr/>
        </p:nvPicPr>
        <p:blipFill>
          <a:blip r:embed="rId3"/>
          <a:stretch>
            <a:fillRect/>
          </a:stretch>
        </p:blipFill>
        <p:spPr>
          <a:xfrm>
            <a:off x="1948270" y="804208"/>
            <a:ext cx="7130734" cy="804434"/>
          </a:xfrm>
          <a:prstGeom prst="rect">
            <a:avLst/>
          </a:prstGeom>
          <a:ln w="3175">
            <a:solidFill>
              <a:schemeClr val="bg1">
                <a:lumMod val="85000"/>
              </a:schemeClr>
            </a:solidFill>
          </a:ln>
        </p:spPr>
      </p:pic>
      <p:sp>
        <p:nvSpPr>
          <p:cNvPr id="3" name="Content Placeholder 2">
            <a:extLst>
              <a:ext uri="{FF2B5EF4-FFF2-40B4-BE49-F238E27FC236}">
                <a16:creationId xmlns="" xmlns:a16="http://schemas.microsoft.com/office/drawing/2014/main" id="{6E912FCF-E933-4F46-AE4C-6AA1596723AD}"/>
              </a:ext>
            </a:extLst>
          </p:cNvPr>
          <p:cNvSpPr/>
          <p:nvPr/>
        </p:nvSpPr>
        <p:spPr>
          <a:xfrm>
            <a:off x="66830" y="1648420"/>
            <a:ext cx="9010340" cy="830997"/>
          </a:xfrm>
          <a:prstGeom prst="rect">
            <a:avLst/>
          </a:prstGeom>
        </p:spPr>
        <p:txBody>
          <a:bodyPr wrap="square">
            <a:spAutoFit/>
          </a:bodyPr>
          <a:lstStyle/>
          <a:p>
            <a:pPr marL="534988" indent="-179388">
              <a:buFont typeface="Arial" panose="020B0604020202020204" pitchFamily="34" charset="0"/>
              <a:buChar char="•"/>
            </a:pPr>
            <a:r>
              <a:rPr lang="en-US" sz="1600" dirty="0">
                <a:solidFill>
                  <a:srgbClr val="000000"/>
                </a:solidFill>
                <a:latin typeface="+mn-lt"/>
              </a:rPr>
              <a:t>After enabling the API, go to the </a:t>
            </a:r>
            <a:r>
              <a:rPr lang="en-US" sz="1600" b="1" dirty="0">
                <a:solidFill>
                  <a:srgbClr val="000000"/>
                </a:solidFill>
                <a:latin typeface="+mn-lt"/>
              </a:rPr>
              <a:t>My Profile</a:t>
            </a:r>
            <a:r>
              <a:rPr lang="en-US" sz="1600" dirty="0">
                <a:solidFill>
                  <a:srgbClr val="000000"/>
                </a:solidFill>
                <a:latin typeface="+mn-lt"/>
              </a:rPr>
              <a:t> page to generate an API key. The API key is associated with a Meraki Dashboard administrator account. </a:t>
            </a:r>
            <a:r>
              <a:rPr lang="en-US" sz="1600" b="1" dirty="0">
                <a:solidFill>
                  <a:srgbClr val="000000"/>
                </a:solidFill>
                <a:latin typeface="+mn-lt"/>
              </a:rPr>
              <a:t>The API key needs to be kept safe</a:t>
            </a:r>
            <a:r>
              <a:rPr lang="en-US" sz="1600" dirty="0">
                <a:solidFill>
                  <a:srgbClr val="000000"/>
                </a:solidFill>
                <a:latin typeface="+mn-lt"/>
              </a:rPr>
              <a:t>, as it provides authentication to all of the organizations that have the API enabled. </a:t>
            </a:r>
          </a:p>
        </p:txBody>
      </p:sp>
      <p:pic>
        <p:nvPicPr>
          <p:cNvPr id="6" name="Picture 2">
            <a:extLst>
              <a:ext uri="{FF2B5EF4-FFF2-40B4-BE49-F238E27FC236}">
                <a16:creationId xmlns="" xmlns:a16="http://schemas.microsoft.com/office/drawing/2014/main" id="{E33A6585-8397-4B91-94A0-CCE2F3C96F59}"/>
              </a:ext>
            </a:extLst>
          </p:cNvPr>
          <p:cNvPicPr>
            <a:picLocks noChangeAspect="1"/>
          </p:cNvPicPr>
          <p:nvPr/>
        </p:nvPicPr>
        <p:blipFill>
          <a:blip r:embed="rId4"/>
          <a:stretch>
            <a:fillRect/>
          </a:stretch>
        </p:blipFill>
        <p:spPr>
          <a:xfrm>
            <a:off x="390900" y="2511680"/>
            <a:ext cx="4322618" cy="2101002"/>
          </a:xfrm>
          <a:prstGeom prst="rect">
            <a:avLst/>
          </a:prstGeom>
          <a:ln w="3175">
            <a:solidFill>
              <a:schemeClr val="bg1">
                <a:lumMod val="85000"/>
              </a:schemeClr>
            </a:solidFill>
          </a:ln>
        </p:spPr>
      </p:pic>
      <p:pic>
        <p:nvPicPr>
          <p:cNvPr id="7" name="Picture 3">
            <a:extLst>
              <a:ext uri="{FF2B5EF4-FFF2-40B4-BE49-F238E27FC236}">
                <a16:creationId xmlns="" xmlns:a16="http://schemas.microsoft.com/office/drawing/2014/main" id="{63F13046-C523-4D36-A042-1BE3D77D31D0}"/>
              </a:ext>
            </a:extLst>
          </p:cNvPr>
          <p:cNvPicPr>
            <a:picLocks noChangeAspect="1"/>
          </p:cNvPicPr>
          <p:nvPr/>
        </p:nvPicPr>
        <p:blipFill>
          <a:blip r:embed="rId5"/>
          <a:stretch>
            <a:fillRect/>
          </a:stretch>
        </p:blipFill>
        <p:spPr>
          <a:xfrm>
            <a:off x="4829296" y="2991608"/>
            <a:ext cx="4230236" cy="756000"/>
          </a:xfrm>
          <a:prstGeom prst="rect">
            <a:avLst/>
          </a:prstGeom>
          <a:ln w="3175">
            <a:solidFill>
              <a:schemeClr val="bg1">
                <a:lumMod val="85000"/>
              </a:schemeClr>
            </a:solidFill>
          </a:ln>
        </p:spPr>
      </p:pic>
    </p:spTree>
    <p:extLst>
      <p:ext uri="{BB962C8B-B14F-4D97-AF65-F5344CB8AC3E}">
        <p14:creationId xmlns:p14="http://schemas.microsoft.com/office/powerpoint/2010/main" val="188900902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Meraki Location Scanning API</a:t>
            </a:r>
            <a:endParaRPr lang="en-CA" altLang="en-US" dirty="0"/>
          </a:p>
        </p:txBody>
      </p:sp>
      <p:sp>
        <p:nvSpPr>
          <p:cNvPr id="13315" name="Content Placeholder 2"/>
          <p:cNvSpPr>
            <a:spLocks noGrp="1"/>
          </p:cNvSpPr>
          <p:nvPr>
            <p:ph idx="1"/>
          </p:nvPr>
        </p:nvSpPr>
        <p:spPr>
          <a:xfrm>
            <a:off x="160020" y="785086"/>
            <a:ext cx="8741560" cy="3890014"/>
          </a:xfrm>
        </p:spPr>
        <p:txBody>
          <a:bodyPr/>
          <a:lstStyle/>
          <a:p>
            <a:pPr marL="0" indent="0">
              <a:spcBef>
                <a:spcPts val="300"/>
              </a:spcBef>
              <a:spcAft>
                <a:spcPts val="300"/>
              </a:spcAft>
              <a:buClrTx/>
              <a:buSzPct val="100000"/>
              <a:buNone/>
            </a:pPr>
            <a:r>
              <a:rPr lang="en-US" sz="1600" b="1" dirty="0"/>
              <a:t>Location analytics: </a:t>
            </a:r>
          </a:p>
          <a:p>
            <a:pPr>
              <a:spcBef>
                <a:spcPts val="300"/>
              </a:spcBef>
              <a:spcAft>
                <a:spcPts val="300"/>
              </a:spcAft>
              <a:buClrTx/>
              <a:buSzPct val="100000"/>
              <a:buFont typeface="Arial" panose="020B0604020202020204" pitchFamily="34" charset="0"/>
              <a:buChar char="•"/>
            </a:pPr>
            <a:r>
              <a:rPr lang="en-US" sz="1600" dirty="0"/>
              <a:t>The Location Scanning API can be used by retail stores with multiple locations, conference deployments where location information can be useful for attendees, or deployments where the business wants to know trends in user engagement.</a:t>
            </a:r>
          </a:p>
          <a:p>
            <a:pPr marL="0" indent="0">
              <a:spcBef>
                <a:spcPts val="300"/>
              </a:spcBef>
              <a:spcAft>
                <a:spcPts val="300"/>
              </a:spcAft>
              <a:buClrTx/>
              <a:buSzPct val="100000"/>
              <a:buNone/>
            </a:pPr>
            <a:r>
              <a:rPr lang="en-US" sz="1600" b="1" dirty="0"/>
              <a:t>Bluetooth Scanning API</a:t>
            </a:r>
          </a:p>
          <a:p>
            <a:pPr>
              <a:spcBef>
                <a:spcPts val="300"/>
              </a:spcBef>
              <a:spcAft>
                <a:spcPts val="300"/>
              </a:spcAft>
              <a:buClrTx/>
              <a:buSzPct val="100000"/>
              <a:buFont typeface="Arial" panose="020B0604020202020204" pitchFamily="34" charset="0"/>
              <a:buChar char="•"/>
            </a:pPr>
            <a:r>
              <a:rPr lang="en-US" sz="1600" dirty="0"/>
              <a:t>Meraki Access Points (APs) can detect and locate Bluetooth Low Energy (BLE) devices when they are nearby. </a:t>
            </a:r>
          </a:p>
          <a:p>
            <a:pPr marL="0" indent="0">
              <a:spcBef>
                <a:spcPts val="300"/>
              </a:spcBef>
              <a:spcAft>
                <a:spcPts val="300"/>
              </a:spcAft>
              <a:buClrTx/>
              <a:buSzPct val="100000"/>
              <a:buNone/>
            </a:pPr>
            <a:r>
              <a:rPr lang="en-US" sz="1600" b="1" dirty="0"/>
              <a:t>Location and privacy</a:t>
            </a:r>
          </a:p>
          <a:p>
            <a:pPr>
              <a:spcBef>
                <a:spcPts val="300"/>
              </a:spcBef>
              <a:spcAft>
                <a:spcPts val="300"/>
              </a:spcAft>
              <a:buClrTx/>
              <a:buSzPct val="100000"/>
              <a:buFont typeface="Arial" panose="020B0604020202020204" pitchFamily="34" charset="0"/>
              <a:buChar char="•"/>
            </a:pPr>
            <a:r>
              <a:rPr lang="en-IN" sz="1600" dirty="0"/>
              <a:t>Meraki Smart Cameras can perform object detection, classification, and direct tracking on the edge of the network, thus placing the computing needs in the endpoint.</a:t>
            </a:r>
          </a:p>
          <a:p>
            <a:pPr marL="0" indent="0">
              <a:spcBef>
                <a:spcPts val="300"/>
              </a:spcBef>
              <a:spcAft>
                <a:spcPts val="300"/>
              </a:spcAft>
              <a:buClr>
                <a:srgbClr val="000000"/>
              </a:buClr>
              <a:buSzPct val="100000"/>
              <a:buNone/>
            </a:pPr>
            <a:r>
              <a:rPr lang="en-US" sz="1600" b="1" dirty="0"/>
              <a:t>Camera API categories</a:t>
            </a:r>
          </a:p>
          <a:p>
            <a:pPr>
              <a:spcBef>
                <a:spcPts val="300"/>
              </a:spcBef>
              <a:spcAft>
                <a:spcPts val="300"/>
              </a:spcAft>
              <a:buClr>
                <a:srgbClr val="000000"/>
              </a:buClr>
              <a:buSzPct val="100000"/>
              <a:buFont typeface="Arial" panose="020B0604020202020204" pitchFamily="34" charset="0"/>
              <a:buChar char="•"/>
            </a:pPr>
            <a:r>
              <a:rPr lang="en-US" sz="1600" dirty="0"/>
              <a:t>The available camera APIs are MV Sense, Live Link API, and Snapshot API</a:t>
            </a:r>
            <a:endParaRPr lang="en-GB" sz="1600" dirty="0"/>
          </a:p>
          <a:p>
            <a:pPr marL="0" indent="0">
              <a:spcBef>
                <a:spcPts val="200"/>
              </a:spcBef>
              <a:spcAft>
                <a:spcPts val="200"/>
              </a:spcAft>
              <a:buClrTx/>
              <a:buSzPct val="100000"/>
              <a:buNone/>
            </a:pPr>
            <a:endParaRPr lang="en-US" sz="1600" dirty="0"/>
          </a:p>
          <a:p>
            <a:pPr marL="0" indent="0">
              <a:spcBef>
                <a:spcPts val="300"/>
              </a:spcBef>
              <a:spcAft>
                <a:spcPts val="300"/>
              </a:spcAft>
              <a:buClrTx/>
              <a:buSzPct val="100000"/>
              <a:buNone/>
            </a:pPr>
            <a:endParaRPr lang="en-US" sz="1600" dirty="0"/>
          </a:p>
          <a:p>
            <a:pPr marL="0" indent="0">
              <a:spcBef>
                <a:spcPts val="300"/>
              </a:spcBef>
              <a:spcAft>
                <a:spcPts val="300"/>
              </a:spcAft>
              <a:buClrTx/>
              <a:buSzPct val="100000"/>
              <a:buNone/>
            </a:pPr>
            <a:endParaRPr lang="en-GB" sz="1600" dirty="0"/>
          </a:p>
        </p:txBody>
      </p:sp>
    </p:spTree>
    <p:extLst>
      <p:ext uri="{BB962C8B-B14F-4D97-AF65-F5344CB8AC3E}">
        <p14:creationId xmlns:p14="http://schemas.microsoft.com/office/powerpoint/2010/main" val="250382609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Video </a:t>
            </a:r>
            <a:r>
              <a:rPr lang="en-US" dirty="0"/>
              <a:t>–</a:t>
            </a:r>
            <a:r>
              <a:rPr dirty="0"/>
              <a:t> Access </a:t>
            </a:r>
            <a:r>
              <a:rPr lang="en-GB" dirty="0"/>
              <a:t>Meraki Dashboard U</a:t>
            </a:r>
            <a:r>
              <a:rPr dirty="0"/>
              <a:t>sing REST APIs in Python</a:t>
            </a:r>
            <a:endParaRPr lang="en-CA" altLang="en-US" dirty="0"/>
          </a:p>
        </p:txBody>
      </p:sp>
      <p:sp>
        <p:nvSpPr>
          <p:cNvPr id="5" name="Content Placeholder 2"/>
          <p:cNvSpPr>
            <a:spLocks noGrp="1"/>
          </p:cNvSpPr>
          <p:nvPr>
            <p:ph idx="1"/>
          </p:nvPr>
        </p:nvSpPr>
        <p:spPr>
          <a:xfrm>
            <a:off x="151918" y="864296"/>
            <a:ext cx="8791665" cy="3757808"/>
          </a:xfrm>
        </p:spPr>
        <p:txBody>
          <a:bodyPr/>
          <a:lstStyle/>
          <a:p>
            <a:pPr>
              <a:buNone/>
            </a:pPr>
            <a:r>
              <a:rPr lang="en-GB" sz="1600" dirty="0"/>
              <a:t>Watch the video to learn how to access Meraki Dashboard Using REST APIs in Python.</a:t>
            </a:r>
          </a:p>
          <a:p>
            <a:pPr>
              <a:buNone/>
            </a:pPr>
            <a:endParaRPr lang="en-GB" sz="1800" dirty="0"/>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3" descr="8.4.14.PNG"/>
          <p:cNvPicPr>
            <a:picLocks noChangeAspect="1"/>
          </p:cNvPicPr>
          <p:nvPr/>
        </p:nvPicPr>
        <p:blipFill>
          <a:blip r:embed="rId3"/>
          <a:stretch>
            <a:fillRect/>
          </a:stretch>
        </p:blipFill>
        <p:spPr>
          <a:xfrm>
            <a:off x="1352560" y="1335809"/>
            <a:ext cx="6271949" cy="3307443"/>
          </a:xfrm>
          <a:prstGeom prst="rect">
            <a:avLst/>
          </a:prstGeom>
        </p:spPr>
      </p:pic>
    </p:spTree>
    <p:extLst>
      <p:ext uri="{BB962C8B-B14F-4D97-AF65-F5344CB8AC3E}">
        <p14:creationId xmlns:p14="http://schemas.microsoft.com/office/powerpoint/2010/main" val="91625557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NX-OS Platform</a:t>
            </a:r>
            <a:endParaRPr lang="en-CA" altLang="en-US" dirty="0"/>
          </a:p>
        </p:txBody>
      </p:sp>
      <p:sp>
        <p:nvSpPr>
          <p:cNvPr id="13315" name="Content Placeholder 2"/>
          <p:cNvSpPr>
            <a:spLocks noGrp="1"/>
          </p:cNvSpPr>
          <p:nvPr>
            <p:ph idx="1"/>
          </p:nvPr>
        </p:nvSpPr>
        <p:spPr>
          <a:xfrm>
            <a:off x="128009" y="730157"/>
            <a:ext cx="8960800" cy="3922952"/>
          </a:xfrm>
        </p:spPr>
        <p:txBody>
          <a:bodyPr/>
          <a:lstStyle/>
          <a:p>
            <a:pPr marL="0" indent="0">
              <a:spcBef>
                <a:spcPts val="300"/>
              </a:spcBef>
              <a:spcAft>
                <a:spcPts val="300"/>
              </a:spcAft>
              <a:buClr>
                <a:srgbClr val="000000"/>
              </a:buClr>
              <a:buSzPct val="100000"/>
              <a:buNone/>
            </a:pPr>
            <a:r>
              <a:rPr lang="en-GB" sz="1600" b="1" dirty="0"/>
              <a:t>What is Cisco NX-OS Platform?</a:t>
            </a:r>
          </a:p>
          <a:p>
            <a:pPr>
              <a:spcBef>
                <a:spcPts val="300"/>
              </a:spcBef>
              <a:spcAft>
                <a:spcPts val="300"/>
              </a:spcAft>
              <a:buClr>
                <a:srgbClr val="000000"/>
              </a:buClr>
              <a:buSzPct val="100000"/>
              <a:buFont typeface="Arial" panose="020B0604020202020204" pitchFamily="34" charset="0"/>
              <a:buChar char="•"/>
            </a:pPr>
            <a:r>
              <a:rPr lang="en-GB" sz="1600" dirty="0"/>
              <a:t>Nexus Operating System (NX-OS) is a data center operating system for the Nexus switch.</a:t>
            </a:r>
          </a:p>
          <a:p>
            <a:pPr>
              <a:spcBef>
                <a:spcPts val="300"/>
              </a:spcBef>
              <a:spcAft>
                <a:spcPts val="300"/>
              </a:spcAft>
              <a:buClr>
                <a:srgbClr val="000000"/>
              </a:buClr>
              <a:buSzPct val="100000"/>
              <a:buFont typeface="Arial" panose="020B0604020202020204" pitchFamily="34" charset="0"/>
              <a:buChar char="•"/>
            </a:pPr>
            <a:r>
              <a:rPr lang="en-GB" sz="1600" dirty="0"/>
              <a:t>Nexus switches are highly performant in data centers and integrate with a lot of systems.</a:t>
            </a:r>
          </a:p>
          <a:p>
            <a:pPr marL="0" indent="0">
              <a:spcBef>
                <a:spcPts val="300"/>
              </a:spcBef>
              <a:spcAft>
                <a:spcPts val="300"/>
              </a:spcAft>
              <a:buNone/>
            </a:pPr>
            <a:r>
              <a:rPr lang="en-US" sz="1600" b="1" dirty="0"/>
              <a:t>Architecture</a:t>
            </a:r>
          </a:p>
          <a:p>
            <a:pPr marL="174625" indent="-174625">
              <a:spcBef>
                <a:spcPts val="300"/>
              </a:spcBef>
              <a:spcAft>
                <a:spcPts val="300"/>
              </a:spcAft>
              <a:buFont typeface="Arial" pitchFamily="34" charset="0"/>
              <a:buChar char="•"/>
            </a:pPr>
            <a:r>
              <a:rPr lang="en-GB" sz="1600" dirty="0"/>
              <a:t>Cisco Open NX-OS leverages the native Linux networking stack, </a:t>
            </a:r>
            <a:r>
              <a:rPr lang="en-IN" sz="1600" dirty="0"/>
              <a:t>instead of a custom-built userspace stack (NetStack) that was used in prior versions of NX-OS. </a:t>
            </a:r>
            <a:endParaRPr lang="en-GB" sz="1600" dirty="0"/>
          </a:p>
          <a:p>
            <a:pPr>
              <a:spcBef>
                <a:spcPts val="300"/>
              </a:spcBef>
              <a:spcAft>
                <a:spcPts val="300"/>
              </a:spcAft>
              <a:buFont typeface="Arial" pitchFamily="34" charset="0"/>
              <a:buChar char="•"/>
            </a:pPr>
            <a:r>
              <a:rPr lang="en-GB" sz="1600" dirty="0"/>
              <a:t>Nexus switch interfaces, including physical, port-channel, vPC, VLAN, and other logical interfaces, are mapped to the kernel as standard Linux netdevs.</a:t>
            </a:r>
          </a:p>
          <a:p>
            <a:pPr marL="174625" indent="-174625">
              <a:buNone/>
            </a:pPr>
            <a:r>
              <a:rPr lang="en-IN" sz="1600" b="1" dirty="0"/>
              <a:t>Environment and scale</a:t>
            </a:r>
          </a:p>
          <a:p>
            <a:pPr>
              <a:spcBef>
                <a:spcPts val="0"/>
              </a:spcBef>
              <a:buFont typeface="Arial" pitchFamily="34" charset="0"/>
              <a:buChar char="•"/>
            </a:pPr>
            <a:r>
              <a:rPr lang="en-IN" sz="1600" dirty="0"/>
              <a:t>The Nexus family is performant and preferred by developers, DevOps professionals, and other users who want to provide self-service network infrastructure models.</a:t>
            </a:r>
          </a:p>
          <a:p>
            <a:pPr>
              <a:spcBef>
                <a:spcPts val="0"/>
              </a:spcBef>
              <a:buFont typeface="Arial" pitchFamily="34" charset="0"/>
              <a:buChar char="•"/>
            </a:pPr>
            <a:r>
              <a:rPr lang="en-IN" sz="1600" dirty="0"/>
              <a:t>The Cisco Nexus 9000 Series NX-OS Verified Scalability Guide document describes the Cisco NX-OS configuration limits for Cisco Nexus 9000 Series switches.</a:t>
            </a:r>
          </a:p>
          <a:p>
            <a:pPr marL="0" indent="0">
              <a:spcBef>
                <a:spcPts val="300"/>
              </a:spcBef>
              <a:spcAft>
                <a:spcPts val="300"/>
              </a:spcAft>
              <a:buClr>
                <a:srgbClr val="000000"/>
              </a:buClr>
              <a:buSzPct val="100000"/>
              <a:buNone/>
            </a:pPr>
            <a:endParaRPr lang="en-GB" sz="1600" dirty="0"/>
          </a:p>
        </p:txBody>
      </p:sp>
    </p:spTree>
    <p:extLst>
      <p:ext uri="{BB962C8B-B14F-4D97-AF65-F5344CB8AC3E}">
        <p14:creationId xmlns:p14="http://schemas.microsoft.com/office/powerpoint/2010/main" val="219035471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NX-OS Platform (Contd.)</a:t>
            </a:r>
            <a:endParaRPr lang="en-CA" altLang="en-US" dirty="0"/>
          </a:p>
        </p:txBody>
      </p:sp>
      <p:sp>
        <p:nvSpPr>
          <p:cNvPr id="13315" name="Content Placeholder 2"/>
          <p:cNvSpPr>
            <a:spLocks noGrp="1"/>
          </p:cNvSpPr>
          <p:nvPr>
            <p:ph idx="1"/>
          </p:nvPr>
        </p:nvSpPr>
        <p:spPr>
          <a:xfrm>
            <a:off x="151919" y="777979"/>
            <a:ext cx="8741560" cy="4000504"/>
          </a:xfrm>
        </p:spPr>
        <p:txBody>
          <a:bodyPr/>
          <a:lstStyle/>
          <a:p>
            <a:pPr>
              <a:spcAft>
                <a:spcPts val="0"/>
              </a:spcAft>
              <a:buNone/>
            </a:pPr>
            <a:r>
              <a:rPr lang="en-GB" sz="1600" b="1" dirty="0"/>
              <a:t>Container support</a:t>
            </a:r>
            <a:endParaRPr lang="en-GB" sz="1600" dirty="0"/>
          </a:p>
          <a:p>
            <a:pPr marL="174625" indent="-174625">
              <a:spcBef>
                <a:spcPts val="0"/>
              </a:spcBef>
              <a:buFont typeface="Arial" pitchFamily="34" charset="0"/>
              <a:buChar char="•"/>
            </a:pPr>
            <a:r>
              <a:rPr lang="en-GB" sz="1600" dirty="0"/>
              <a:t>NX-OS supports running Linux Containers (LXCs) directly on the platform. </a:t>
            </a:r>
            <a:r>
              <a:rPr lang="en-IN" sz="1600" dirty="0"/>
              <a:t>It provides access to a CentOS 7-based Guest Shell, which supports custom functionality directly on the device in a secure, isolated shell.</a:t>
            </a:r>
            <a:endParaRPr lang="en-GB" sz="1600" dirty="0"/>
          </a:p>
          <a:p>
            <a:pPr>
              <a:spcAft>
                <a:spcPts val="0"/>
              </a:spcAft>
              <a:buNone/>
            </a:pPr>
            <a:r>
              <a:rPr lang="en-GB" sz="1600" b="1" dirty="0"/>
              <a:t>Telemetry</a:t>
            </a:r>
          </a:p>
          <a:p>
            <a:pPr marL="174625" indent="-174625">
              <a:spcBef>
                <a:spcPts val="0"/>
              </a:spcBef>
              <a:buFont typeface="Arial" pitchFamily="34" charset="0"/>
              <a:buChar char="•"/>
            </a:pPr>
            <a:r>
              <a:rPr lang="en-GB" sz="1600" dirty="0"/>
              <a:t>You can integrate different telemetry applications such as Ganglia, Splunk, or Nagios on the switch with NX-OS.</a:t>
            </a:r>
          </a:p>
          <a:p>
            <a:pPr marL="0" indent="0">
              <a:spcAft>
                <a:spcPts val="300"/>
              </a:spcAft>
              <a:buNone/>
            </a:pPr>
            <a:r>
              <a:rPr lang="en-GB" sz="1600" b="1" dirty="0"/>
              <a:t>Open NX-OS programmatic interfaces</a:t>
            </a:r>
            <a:endParaRPr lang="en-GB" sz="1600" dirty="0"/>
          </a:p>
          <a:p>
            <a:pPr marL="174625" indent="-174625">
              <a:spcBef>
                <a:spcPts val="0"/>
              </a:spcBef>
              <a:buFont typeface="Arial" pitchFamily="34" charset="0"/>
              <a:buChar char="•"/>
            </a:pPr>
            <a:r>
              <a:rPr lang="en-GB" sz="1600" dirty="0"/>
              <a:t>Open NX-OS is the set of software used to provide the APIs, data models, and programmatic access including </a:t>
            </a:r>
            <a:r>
              <a:rPr lang="en-IN" sz="1600" dirty="0"/>
              <a:t>the NX-API REST service and model-driven programmability using YANG modeling.</a:t>
            </a:r>
            <a:endParaRPr lang="en-GB" sz="1600" dirty="0"/>
          </a:p>
          <a:p>
            <a:pPr marL="174625" indent="-174625">
              <a:spcBef>
                <a:spcPts val="0"/>
              </a:spcBef>
              <a:buFont typeface="Arial" pitchFamily="34" charset="0"/>
              <a:buChar char="•"/>
            </a:pPr>
            <a:r>
              <a:rPr lang="en-IN" sz="1600" dirty="0"/>
              <a:t>Open NX-OS includes the native NX-OS data model in the software image itself. If you are only using Open NX-OS, you do not have to download additional models.</a:t>
            </a:r>
            <a:endParaRPr lang="en-GB" sz="1600" dirty="0"/>
          </a:p>
          <a:p>
            <a:pPr marL="0" indent="0">
              <a:buNone/>
            </a:pPr>
            <a:endParaRPr lang="en-GB" sz="1600" dirty="0"/>
          </a:p>
          <a:p>
            <a:pPr marL="0" indent="0">
              <a:buNone/>
            </a:pPr>
            <a:endParaRPr lang="en-GB" sz="1600" b="1" dirty="0"/>
          </a:p>
          <a:p>
            <a:pPr marL="174625" indent="-174625">
              <a:spcBef>
                <a:spcPts val="0"/>
              </a:spcBef>
              <a:buNone/>
            </a:pPr>
            <a:endParaRPr lang="en-GB" sz="1600" dirty="0"/>
          </a:p>
          <a:p>
            <a:pPr marL="174625" indent="-174625">
              <a:buNone/>
            </a:pPr>
            <a:endParaRPr lang="en-GB" sz="1600" dirty="0"/>
          </a:p>
        </p:txBody>
      </p:sp>
    </p:spTree>
    <p:extLst>
      <p:ext uri="{BB962C8B-B14F-4D97-AF65-F5344CB8AC3E}">
        <p14:creationId xmlns:p14="http://schemas.microsoft.com/office/powerpoint/2010/main" val="60834391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NX-OS Platform (Contd.)</a:t>
            </a:r>
            <a:endParaRPr lang="en-CA" altLang="en-US" dirty="0"/>
          </a:p>
        </p:txBody>
      </p:sp>
      <p:sp>
        <p:nvSpPr>
          <p:cNvPr id="13315" name="Content Placeholder 1"/>
          <p:cNvSpPr>
            <a:spLocks noGrp="1"/>
          </p:cNvSpPr>
          <p:nvPr>
            <p:ph idx="1"/>
          </p:nvPr>
        </p:nvSpPr>
        <p:spPr>
          <a:xfrm>
            <a:off x="123784" y="738198"/>
            <a:ext cx="9126541" cy="2356974"/>
          </a:xfrm>
        </p:spPr>
        <p:txBody>
          <a:bodyPr/>
          <a:lstStyle/>
          <a:p>
            <a:pPr marL="0" indent="0">
              <a:spcBef>
                <a:spcPts val="200"/>
              </a:spcBef>
              <a:spcAft>
                <a:spcPts val="200"/>
              </a:spcAft>
              <a:buNone/>
            </a:pPr>
            <a:r>
              <a:rPr lang="en-GB" sz="1600" b="1" dirty="0"/>
              <a:t>YANG, NETCONF, and RESTCONF</a:t>
            </a:r>
            <a:endParaRPr lang="en-GB" sz="1600" dirty="0"/>
          </a:p>
          <a:p>
            <a:pPr marL="174625" indent="-174625">
              <a:spcBef>
                <a:spcPts val="200"/>
              </a:spcBef>
              <a:spcAft>
                <a:spcPts val="200"/>
              </a:spcAft>
              <a:buFont typeface="Arial" pitchFamily="34" charset="0"/>
              <a:buChar char="•"/>
            </a:pPr>
            <a:r>
              <a:rPr lang="en-GB" sz="1600" dirty="0"/>
              <a:t>Cisco NX-OS supports YANG models through the interfaces of NETCONF, RESTCONF on Open NX-OS.</a:t>
            </a:r>
          </a:p>
          <a:p>
            <a:pPr marL="174625" indent="-174625">
              <a:spcBef>
                <a:spcPts val="200"/>
              </a:spcBef>
              <a:spcAft>
                <a:spcPts val="200"/>
              </a:spcAft>
              <a:buFont typeface="Arial" pitchFamily="34" charset="0"/>
              <a:buChar char="•"/>
            </a:pPr>
            <a:r>
              <a:rPr lang="en-GB" sz="1600" dirty="0"/>
              <a:t>The Cisco NX-OS employs a NETCONF agent as a client-facing interface to provide secure transport for the client requests and server responses. </a:t>
            </a:r>
          </a:p>
          <a:p>
            <a:pPr marL="0" indent="0">
              <a:lnSpc>
                <a:spcPct val="50000"/>
              </a:lnSpc>
              <a:spcBef>
                <a:spcPts val="0"/>
              </a:spcBef>
              <a:spcAft>
                <a:spcPts val="0"/>
              </a:spcAft>
              <a:buNone/>
            </a:pPr>
            <a:endParaRPr lang="en-GB" sz="1600" b="1" dirty="0"/>
          </a:p>
          <a:p>
            <a:pPr marL="0" indent="0">
              <a:spcBef>
                <a:spcPts val="200"/>
              </a:spcBef>
              <a:spcAft>
                <a:spcPts val="200"/>
              </a:spcAft>
              <a:buNone/>
            </a:pPr>
            <a:r>
              <a:rPr lang="en-GB" sz="1600" b="1" dirty="0"/>
              <a:t>Enabling Model Driven Programmability features in NX-OS</a:t>
            </a:r>
            <a:endParaRPr lang="en-GB" sz="1600" dirty="0"/>
          </a:p>
          <a:p>
            <a:pPr>
              <a:spcBef>
                <a:spcPts val="200"/>
              </a:spcBef>
              <a:spcAft>
                <a:spcPts val="200"/>
              </a:spcAft>
              <a:buFont typeface="Arial" pitchFamily="34" charset="0"/>
              <a:buChar char="•"/>
            </a:pPr>
            <a:r>
              <a:rPr lang="en-GB" sz="1600" dirty="0"/>
              <a:t>Enable the following features on the switch using CLI or another method (such as NX-API). Enable the transport protocols that you want to leverage.</a:t>
            </a:r>
          </a:p>
          <a:p>
            <a:pPr marL="0" indent="0">
              <a:spcBef>
                <a:spcPts val="200"/>
              </a:spcBef>
              <a:spcAft>
                <a:spcPts val="200"/>
              </a:spcAft>
              <a:buNone/>
            </a:pPr>
            <a:endParaRPr lang="en-GB" sz="1600" b="1" dirty="0"/>
          </a:p>
          <a:p>
            <a:pPr marL="174625" indent="-174625">
              <a:spcBef>
                <a:spcPts val="200"/>
              </a:spcBef>
              <a:spcAft>
                <a:spcPts val="200"/>
              </a:spcAft>
              <a:buNone/>
            </a:pPr>
            <a:endParaRPr lang="en-GB" sz="1600" dirty="0"/>
          </a:p>
          <a:p>
            <a:pPr marL="174625" indent="-174625">
              <a:spcBef>
                <a:spcPts val="200"/>
              </a:spcBef>
              <a:spcAft>
                <a:spcPts val="200"/>
              </a:spcAft>
              <a:buNone/>
            </a:pPr>
            <a:endParaRPr lang="en-GB"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29" y="3113322"/>
            <a:ext cx="8144442" cy="778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2">
            <a:extLst>
              <a:ext uri="{FF2B5EF4-FFF2-40B4-BE49-F238E27FC236}">
                <a16:creationId xmlns="" xmlns:a16="http://schemas.microsoft.com/office/drawing/2014/main" id="{ACF53D3D-9C06-49AA-92CD-857D4D1CC111}"/>
              </a:ext>
            </a:extLst>
          </p:cNvPr>
          <p:cNvSpPr/>
          <p:nvPr/>
        </p:nvSpPr>
        <p:spPr>
          <a:xfrm>
            <a:off x="70784" y="3914252"/>
            <a:ext cx="8957883" cy="830997"/>
          </a:xfrm>
          <a:prstGeom prst="rect">
            <a:avLst/>
          </a:prstGeom>
        </p:spPr>
        <p:txBody>
          <a:bodyPr wrap="square">
            <a:spAutoFit/>
          </a:bodyPr>
          <a:lstStyle/>
          <a:p>
            <a:r>
              <a:rPr lang="en-US" sz="1600" b="1" i="1" dirty="0">
                <a:solidFill>
                  <a:schemeClr val="tx1">
                    <a:lumMod val="50000"/>
                  </a:schemeClr>
                </a:solidFill>
              </a:rPr>
              <a:t>Note</a:t>
            </a:r>
            <a:r>
              <a:rPr lang="en-US" sz="1600" i="1" dirty="0">
                <a:solidFill>
                  <a:schemeClr val="tx1">
                    <a:lumMod val="50000"/>
                  </a:schemeClr>
                </a:solidFill>
              </a:rPr>
              <a:t>: These instructions apply to Open NX-OS 9.2.1+. Previous versions of Open NX-OS require manual installation and activation of RPMs for the protocol agents. See the Programming Guides for your platform if you are using an earlier version.</a:t>
            </a:r>
          </a:p>
        </p:txBody>
      </p:sp>
    </p:spTree>
    <p:extLst>
      <p:ext uri="{BB962C8B-B14F-4D97-AF65-F5344CB8AC3E}">
        <p14:creationId xmlns:p14="http://schemas.microsoft.com/office/powerpoint/2010/main" val="2242364485"/>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a:t>
            </a:r>
            <a:br>
              <a:rPr altLang="en-US" sz="1600" dirty="0"/>
            </a:br>
            <a:r>
              <a:rPr dirty="0"/>
              <a:t>Cisco NX-OS Platform (Contd.)</a:t>
            </a:r>
            <a:endParaRPr lang="en-CA" altLang="en-US" dirty="0"/>
          </a:p>
        </p:txBody>
      </p:sp>
      <p:sp>
        <p:nvSpPr>
          <p:cNvPr id="13315" name="Content Placeholder 1"/>
          <p:cNvSpPr>
            <a:spLocks noGrp="1"/>
          </p:cNvSpPr>
          <p:nvPr>
            <p:ph idx="1"/>
          </p:nvPr>
        </p:nvSpPr>
        <p:spPr>
          <a:xfrm>
            <a:off x="87549" y="798944"/>
            <a:ext cx="9056451" cy="1423580"/>
          </a:xfrm>
        </p:spPr>
        <p:txBody>
          <a:bodyPr/>
          <a:lstStyle/>
          <a:p>
            <a:pPr marL="0" indent="0">
              <a:spcBef>
                <a:spcPts val="300"/>
              </a:spcBef>
              <a:spcAft>
                <a:spcPts val="300"/>
              </a:spcAft>
              <a:buNone/>
            </a:pPr>
            <a:r>
              <a:rPr lang="en-GB" sz="1600" b="1" dirty="0"/>
              <a:t>OpenConfig</a:t>
            </a:r>
            <a:r>
              <a:rPr lang="en-GB" sz="1600" dirty="0"/>
              <a:t> </a:t>
            </a:r>
          </a:p>
          <a:p>
            <a:pPr marL="174625" indent="-174625">
              <a:spcBef>
                <a:spcPts val="300"/>
              </a:spcBef>
              <a:spcAft>
                <a:spcPts val="300"/>
              </a:spcAft>
              <a:buFont typeface="Arial" pitchFamily="34" charset="0"/>
              <a:buChar char="•"/>
            </a:pPr>
            <a:r>
              <a:rPr lang="en-US" sz="1600" dirty="0"/>
              <a:t>OpenConfig </a:t>
            </a:r>
            <a:r>
              <a:rPr lang="en-GB" sz="1600" dirty="0"/>
              <a:t>models supported by Open NX-OS can be downloaded from Cisco Artifactory Open NX-OS Agents. </a:t>
            </a:r>
          </a:p>
          <a:p>
            <a:pPr marL="174625" indent="-174625">
              <a:spcBef>
                <a:spcPts val="300"/>
              </a:spcBef>
              <a:spcAft>
                <a:spcPts val="300"/>
              </a:spcAft>
              <a:buFont typeface="Arial" pitchFamily="34" charset="0"/>
              <a:buChar char="•"/>
            </a:pPr>
            <a:r>
              <a:rPr lang="en-US" sz="1600" dirty="0"/>
              <a:t>Download the desired models to your local workstation, and then copy them to the Open NX-OS switch where you want to install them.</a:t>
            </a:r>
            <a:endParaRPr lang="en-GB" sz="1600" dirty="0"/>
          </a:p>
          <a:p>
            <a:pPr marL="174625" indent="-174625">
              <a:spcBef>
                <a:spcPts val="300"/>
              </a:spcBef>
              <a:spcAft>
                <a:spcPts val="300"/>
              </a:spcAft>
              <a:buNone/>
            </a:pPr>
            <a:endParaRPr lang="en-GB" sz="1600" dirty="0"/>
          </a:p>
        </p:txBody>
      </p:sp>
      <p:pic>
        <p:nvPicPr>
          <p:cNvPr id="2" name="Picture 1">
            <a:extLst>
              <a:ext uri="{FF2B5EF4-FFF2-40B4-BE49-F238E27FC236}">
                <a16:creationId xmlns="" xmlns:a16="http://schemas.microsoft.com/office/drawing/2014/main" id="{3EC89BCC-F93C-4415-9C33-60F6BB7CBAB4}"/>
              </a:ext>
            </a:extLst>
          </p:cNvPr>
          <p:cNvPicPr>
            <a:picLocks noChangeAspect="1"/>
          </p:cNvPicPr>
          <p:nvPr/>
        </p:nvPicPr>
        <p:blipFill>
          <a:blip r:embed="rId3"/>
          <a:stretch>
            <a:fillRect/>
          </a:stretch>
        </p:blipFill>
        <p:spPr>
          <a:xfrm>
            <a:off x="399144" y="2290733"/>
            <a:ext cx="8273239" cy="594032"/>
          </a:xfrm>
          <a:prstGeom prst="rect">
            <a:avLst/>
          </a:prstGeom>
        </p:spPr>
      </p:pic>
      <p:sp>
        <p:nvSpPr>
          <p:cNvPr id="6" name="Content Placeholder 2">
            <a:extLst>
              <a:ext uri="{FF2B5EF4-FFF2-40B4-BE49-F238E27FC236}">
                <a16:creationId xmlns="" xmlns:a16="http://schemas.microsoft.com/office/drawing/2014/main" id="{F18E4FBA-76F4-4D58-A502-76BFCE58B8E5}"/>
              </a:ext>
            </a:extLst>
          </p:cNvPr>
          <p:cNvSpPr/>
          <p:nvPr/>
        </p:nvSpPr>
        <p:spPr>
          <a:xfrm>
            <a:off x="87550" y="3054957"/>
            <a:ext cx="8896430" cy="584775"/>
          </a:xfrm>
          <a:prstGeom prst="rect">
            <a:avLst/>
          </a:prstGeom>
        </p:spPr>
        <p:txBody>
          <a:bodyPr wrap="square">
            <a:spAutoFit/>
          </a:bodyPr>
          <a:lstStyle/>
          <a:p>
            <a:pPr marL="180975" indent="-180975">
              <a:buFont typeface="Arial" panose="020B0604020202020204" pitchFamily="34" charset="0"/>
              <a:buChar char="•"/>
            </a:pPr>
            <a:r>
              <a:rPr lang="en-US" sz="1600" dirty="0">
                <a:solidFill>
                  <a:srgbClr val="000000"/>
                </a:solidFill>
                <a:latin typeface="+mn-lt"/>
              </a:rPr>
              <a:t>Use the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bash-shell</a:t>
            </a:r>
            <a:r>
              <a:rPr lang="en-US" sz="1600" dirty="0">
                <a:solidFill>
                  <a:srgbClr val="000000"/>
                </a:solidFill>
                <a:latin typeface="+mn-lt"/>
              </a:rPr>
              <a:t> feature on Open NX-OS to install the newly copied RPM files. Ensure that the feature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bash-shell</a:t>
            </a:r>
            <a:r>
              <a:rPr lang="en-US" sz="1600" dirty="0">
                <a:solidFill>
                  <a:srgbClr val="000000"/>
                </a:solidFill>
                <a:latin typeface="+mn-lt"/>
              </a:rPr>
              <a:t> must be enabled on your switch.</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368" y="3643603"/>
            <a:ext cx="8061704" cy="970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04951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NSO</a:t>
            </a:r>
            <a:endParaRPr lang="en-CA" altLang="en-US" dirty="0"/>
          </a:p>
        </p:txBody>
      </p:sp>
      <p:sp>
        <p:nvSpPr>
          <p:cNvPr id="13315" name="Content Placeholder 2"/>
          <p:cNvSpPr>
            <a:spLocks noGrp="1"/>
          </p:cNvSpPr>
          <p:nvPr>
            <p:ph idx="1"/>
          </p:nvPr>
        </p:nvSpPr>
        <p:spPr>
          <a:xfrm>
            <a:off x="120501" y="716564"/>
            <a:ext cx="9279735" cy="4000504"/>
          </a:xfrm>
        </p:spPr>
        <p:txBody>
          <a:bodyPr/>
          <a:lstStyle/>
          <a:p>
            <a:pPr marL="0" indent="0">
              <a:spcBef>
                <a:spcPts val="200"/>
              </a:spcBef>
              <a:spcAft>
                <a:spcPts val="200"/>
              </a:spcAft>
              <a:buNone/>
            </a:pPr>
            <a:r>
              <a:rPr lang="en-GB" sz="1600" b="1" dirty="0"/>
              <a:t>What is Cisco NSO?</a:t>
            </a:r>
          </a:p>
          <a:p>
            <a:pPr marL="174625" indent="-174625">
              <a:spcBef>
                <a:spcPts val="200"/>
              </a:spcBef>
              <a:spcAft>
                <a:spcPts val="200"/>
              </a:spcAft>
              <a:buFont typeface="Arial" pitchFamily="34" charset="0"/>
              <a:buChar char="•"/>
            </a:pPr>
            <a:r>
              <a:rPr lang="en-GB" sz="1600" dirty="0"/>
              <a:t>Network Services Orchestrator (NSO) enables operators to adopt the service configuration solution dynamically, according to changes in the offered service portfolio.</a:t>
            </a:r>
          </a:p>
          <a:p>
            <a:pPr marL="174625" indent="-174625">
              <a:spcBef>
                <a:spcPts val="200"/>
              </a:spcBef>
              <a:spcAft>
                <a:spcPts val="200"/>
              </a:spcAft>
              <a:buFont typeface="Arial" pitchFamily="34" charset="0"/>
              <a:buChar char="•"/>
            </a:pPr>
            <a:r>
              <a:rPr lang="en-GB" sz="1600" dirty="0"/>
              <a:t>NSO has three components:</a:t>
            </a:r>
          </a:p>
          <a:p>
            <a:pPr marL="542925" indent="-180975">
              <a:spcBef>
                <a:spcPts val="200"/>
              </a:spcBef>
              <a:spcAft>
                <a:spcPts val="200"/>
              </a:spcAft>
              <a:buFont typeface="Arial" pitchFamily="34" charset="0"/>
              <a:buChar char="•"/>
            </a:pPr>
            <a:r>
              <a:rPr lang="en-GB" sz="1600" dirty="0"/>
              <a:t>Device and service abstraction layers</a:t>
            </a:r>
          </a:p>
          <a:p>
            <a:pPr marL="542925" indent="-180975">
              <a:spcBef>
                <a:spcPts val="200"/>
              </a:spcBef>
              <a:spcAft>
                <a:spcPts val="200"/>
              </a:spcAft>
              <a:buFont typeface="Arial" pitchFamily="34" charset="0"/>
              <a:buChar char="•"/>
            </a:pPr>
            <a:r>
              <a:rPr lang="en-GB" sz="1600" dirty="0"/>
              <a:t>Configuration database</a:t>
            </a:r>
          </a:p>
          <a:p>
            <a:pPr marL="542925" indent="-180975">
              <a:spcBef>
                <a:spcPts val="200"/>
              </a:spcBef>
              <a:spcAft>
                <a:spcPts val="200"/>
              </a:spcAft>
              <a:buFont typeface="Arial" pitchFamily="34" charset="0"/>
              <a:buChar char="•"/>
            </a:pPr>
            <a:r>
              <a:rPr lang="en-GB" sz="1600" dirty="0"/>
              <a:t>Model-driven programmable interface (YANG models)</a:t>
            </a:r>
          </a:p>
          <a:p>
            <a:pPr marL="0" indent="0">
              <a:spcBef>
                <a:spcPts val="200"/>
              </a:spcBef>
              <a:spcAft>
                <a:spcPts val="200"/>
              </a:spcAft>
              <a:buNone/>
            </a:pPr>
            <a:r>
              <a:rPr lang="en-GB" sz="1600" b="1" dirty="0"/>
              <a:t>Device and service abstraction layers</a:t>
            </a:r>
            <a:endParaRPr lang="en-GB" sz="1600" dirty="0"/>
          </a:p>
          <a:p>
            <a:pPr marL="174625" indent="-174625">
              <a:spcBef>
                <a:spcPts val="200"/>
              </a:spcBef>
              <a:spcAft>
                <a:spcPts val="200"/>
              </a:spcAft>
              <a:buFont typeface="Arial" pitchFamily="34" charset="0"/>
              <a:buChar char="•"/>
            </a:pPr>
            <a:r>
              <a:rPr lang="en-GB" sz="1600" dirty="0"/>
              <a:t>NSO uses the standardized YANG modeling language to model and automate any type of device. </a:t>
            </a:r>
            <a:endParaRPr lang="en-IN" sz="1600" dirty="0"/>
          </a:p>
          <a:p>
            <a:pPr marL="174625" indent="-174625">
              <a:spcBef>
                <a:spcPts val="200"/>
              </a:spcBef>
              <a:spcAft>
                <a:spcPts val="200"/>
              </a:spcAft>
              <a:buFont typeface="Arial" pitchFamily="34" charset="0"/>
              <a:buChar char="•"/>
            </a:pPr>
            <a:r>
              <a:rPr lang="en-IN" sz="1600" dirty="0"/>
              <a:t>The data model for a service correlates service definitions with network operations. </a:t>
            </a:r>
          </a:p>
          <a:p>
            <a:pPr marL="174625" indent="-174625">
              <a:spcBef>
                <a:spcPts val="200"/>
              </a:spcBef>
              <a:spcAft>
                <a:spcPts val="200"/>
              </a:spcAft>
              <a:buFont typeface="Arial" pitchFamily="34" charset="0"/>
              <a:buChar char="•"/>
            </a:pPr>
            <a:r>
              <a:rPr lang="en-IN" sz="1600" dirty="0"/>
              <a:t> For device data models, NSO recognizes and can work across the physical devices in a data center, including firewalls and other OSI model Layer 4 through Layer 7 devices. </a:t>
            </a:r>
          </a:p>
          <a:p>
            <a:pPr marL="174625" indent="-174625">
              <a:spcBef>
                <a:spcPts val="200"/>
              </a:spcBef>
              <a:spcAft>
                <a:spcPts val="200"/>
              </a:spcAft>
              <a:buFont typeface="Arial" pitchFamily="34" charset="0"/>
              <a:buChar char="•"/>
            </a:pPr>
            <a:r>
              <a:rPr lang="en-IN" sz="1600" dirty="0"/>
              <a:t>NSO can automate the launch, configuration, monitoring, and license management of Virtual Network Functions (VNFs).</a:t>
            </a:r>
          </a:p>
          <a:p>
            <a:pPr marL="0" indent="0">
              <a:spcBef>
                <a:spcPts val="200"/>
              </a:spcBef>
              <a:spcAft>
                <a:spcPts val="200"/>
              </a:spcAft>
              <a:buNone/>
            </a:pPr>
            <a:endParaRPr lang="en-GB" sz="1600" b="1" dirty="0"/>
          </a:p>
          <a:p>
            <a:pPr marL="174625" indent="-174625">
              <a:spcBef>
                <a:spcPts val="200"/>
              </a:spcBef>
              <a:spcAft>
                <a:spcPts val="200"/>
              </a:spcAft>
              <a:buNone/>
            </a:pPr>
            <a:endParaRPr lang="en-GB" sz="1600" dirty="0"/>
          </a:p>
          <a:p>
            <a:pPr marL="174625" indent="-174625">
              <a:spcBef>
                <a:spcPts val="200"/>
              </a:spcBef>
              <a:spcAft>
                <a:spcPts val="200"/>
              </a:spcAft>
              <a:buNone/>
            </a:pPr>
            <a:endParaRPr lang="en-GB" sz="1600" dirty="0"/>
          </a:p>
        </p:txBody>
      </p:sp>
    </p:spTree>
    <p:extLst>
      <p:ext uri="{BB962C8B-B14F-4D97-AF65-F5344CB8AC3E}">
        <p14:creationId xmlns:p14="http://schemas.microsoft.com/office/powerpoint/2010/main" val="7846875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8: Best Practices</a:t>
            </a:r>
          </a:p>
        </p:txBody>
      </p:sp>
      <p:sp>
        <p:nvSpPr>
          <p:cNvPr id="11266" name="Content Placeholder"/>
          <p:cNvSpPr>
            <a:spLocks noGrp="1" noChangeArrowheads="1"/>
          </p:cNvSpPr>
          <p:nvPr>
            <p:ph idx="1"/>
          </p:nvPr>
        </p:nvSpPr>
        <p:spPr/>
        <p:txBody>
          <a:bodyPr/>
          <a:lstStyle/>
          <a:p>
            <a:pPr marL="0" indent="0">
              <a:lnSpc>
                <a:spcPct val="85000"/>
              </a:lnSpc>
              <a:spcBef>
                <a:spcPts val="300"/>
              </a:spcBef>
              <a:spcAft>
                <a:spcPts val="300"/>
              </a:spcAft>
              <a:buNone/>
            </a:pPr>
            <a:r>
              <a:rPr lang="en-US" sz="1600" dirty="0"/>
              <a:t>Prior to teaching Module 8, the instructor should:</a:t>
            </a:r>
          </a:p>
          <a:p>
            <a:pPr>
              <a:lnSpc>
                <a:spcPct val="85000"/>
              </a:lnSpc>
              <a:spcBef>
                <a:spcPts val="300"/>
              </a:spcBef>
              <a:spcAft>
                <a:spcPts val="300"/>
              </a:spcAft>
              <a:buClr>
                <a:srgbClr val="000000"/>
              </a:buClr>
              <a:buFont typeface="Arial" panose="020B0604020202020204" pitchFamily="34" charset="0"/>
              <a:buChar char="•"/>
            </a:pPr>
            <a:r>
              <a:rPr lang="en-US" sz="1600" dirty="0"/>
              <a:t>Review the activities and assessments for this module.</a:t>
            </a:r>
          </a:p>
          <a:p>
            <a:pPr>
              <a:lnSpc>
                <a:spcPct val="85000"/>
              </a:lnSpc>
              <a:spcBef>
                <a:spcPts val="300"/>
              </a:spcBef>
              <a:spcAft>
                <a:spcPts val="300"/>
              </a:spcAft>
              <a:buClr>
                <a:srgbClr val="000000"/>
              </a:buClr>
              <a:buFont typeface="Arial" panose="020B0604020202020204" pitchFamily="34" charset="0"/>
              <a:buChar char="•"/>
            </a:pPr>
            <a:r>
              <a:rPr lang="en-US" sz="1600" dirty="0"/>
              <a:t>Try to include as many questions as possible to keep students engaged during classroom presentation.</a:t>
            </a:r>
          </a:p>
          <a:p>
            <a:pPr marL="0" indent="0">
              <a:lnSpc>
                <a:spcPct val="50000"/>
              </a:lnSpc>
              <a:spcBef>
                <a:spcPts val="300"/>
              </a:spcBef>
              <a:spcAft>
                <a:spcPts val="300"/>
              </a:spcAft>
              <a:buNone/>
            </a:pPr>
            <a:r>
              <a:rPr lang="en-IN" sz="1600" dirty="0"/>
              <a:t> </a:t>
            </a:r>
            <a:endParaRPr lang="en-US" sz="1600" dirty="0"/>
          </a:p>
          <a:p>
            <a:pPr marL="0" indent="0">
              <a:spcBef>
                <a:spcPts val="300"/>
              </a:spcBef>
              <a:spcAft>
                <a:spcPts val="300"/>
              </a:spcAft>
              <a:buNone/>
            </a:pPr>
            <a:r>
              <a:rPr lang="en-US" sz="1600" dirty="0"/>
              <a:t>Topic 8.1</a:t>
            </a:r>
          </a:p>
          <a:p>
            <a:pPr marL="180975" lvl="1" indent="-169863">
              <a:buClr>
                <a:srgbClr val="000000"/>
              </a:buClr>
              <a:buSzPct val="90000"/>
              <a:buFont typeface="Arial" panose="020B0604020202020204" pitchFamily="34" charset="0"/>
              <a:buChar char="•"/>
            </a:pPr>
            <a:r>
              <a:rPr altLang="ja-JP" sz="1600" dirty="0"/>
              <a:t>List the Cisco dev centers for different technology groups.</a:t>
            </a:r>
          </a:p>
          <a:p>
            <a:pPr marL="169863" lvl="2">
              <a:lnSpc>
                <a:spcPct val="50000"/>
              </a:lnSpc>
              <a:buClr>
                <a:srgbClr val="000000"/>
              </a:buClr>
              <a:buSzPct val="90000"/>
              <a:buNone/>
            </a:pPr>
            <a:r>
              <a:rPr lang="en-GB" sz="1600" dirty="0"/>
              <a:t> </a:t>
            </a:r>
          </a:p>
          <a:p>
            <a:pPr marL="169863" lvl="2">
              <a:lnSpc>
                <a:spcPct val="85000"/>
              </a:lnSpc>
              <a:buClr>
                <a:srgbClr val="000000"/>
              </a:buClr>
              <a:buSzPct val="90000"/>
              <a:buNone/>
            </a:pPr>
            <a:r>
              <a:rPr lang="en-GB" sz="1600" dirty="0"/>
              <a:t>Topic 8.2</a:t>
            </a:r>
          </a:p>
          <a:p>
            <a:pPr marL="169863" lvl="2">
              <a:buClr>
                <a:srgbClr val="000000"/>
              </a:buClr>
              <a:buSzPct val="90000"/>
              <a:buFont typeface="Arial" panose="020B0604020202020204" pitchFamily="34" charset="0"/>
              <a:buChar char="•"/>
            </a:pPr>
            <a:r>
              <a:rPr lang="en-GB" sz="1600" dirty="0"/>
              <a:t>Introduce SDK with an example. </a:t>
            </a:r>
          </a:p>
          <a:p>
            <a:pPr marL="0" lvl="2" indent="0">
              <a:buClr>
                <a:srgbClr val="000000"/>
              </a:buClr>
              <a:buSzPct val="90000"/>
              <a:buNone/>
            </a:pPr>
            <a:r>
              <a:rPr lang="en-GB" sz="1600" dirty="0"/>
              <a:t> </a:t>
            </a:r>
          </a:p>
          <a:p>
            <a:pPr marL="169863" lvl="2">
              <a:lnSpc>
                <a:spcPct val="85000"/>
              </a:lnSpc>
              <a:spcBef>
                <a:spcPct val="30000"/>
              </a:spcBef>
              <a:spcAft>
                <a:spcPts val="600"/>
              </a:spcAft>
              <a:buClr>
                <a:srgbClr val="000000"/>
              </a:buClr>
              <a:buSzPct val="90000"/>
              <a:buFont typeface="Arial" panose="020B0604020202020204" pitchFamily="34" charset="0"/>
              <a:buChar char="•"/>
            </a:pPr>
            <a:endParaRPr lang="en-GB" sz="1600" dirty="0"/>
          </a:p>
          <a:p>
            <a:pPr marL="169863" lvl="2">
              <a:lnSpc>
                <a:spcPct val="85000"/>
              </a:lnSpc>
              <a:spcBef>
                <a:spcPct val="30000"/>
              </a:spcBef>
              <a:spcAft>
                <a:spcPts val="600"/>
              </a:spcAft>
              <a:buClr>
                <a:srgbClr val="000000"/>
              </a:buClr>
              <a:buSzPct val="90000"/>
              <a:buFont typeface="Arial" panose="020B0604020202020204" pitchFamily="34" charset="0"/>
              <a:buChar char="•"/>
            </a:pPr>
            <a:endParaRPr sz="1600" dirty="0"/>
          </a:p>
          <a:p>
            <a:pPr lvl="1">
              <a:lnSpc>
                <a:spcPct val="85000"/>
              </a:lnSpc>
              <a:spcBef>
                <a:spcPct val="30000"/>
              </a:spcBef>
            </a:pPr>
            <a:endParaRPr lang="en-US" sz="1600" dirty="0"/>
          </a:p>
          <a:p>
            <a:pPr eaLnBrk="1" hangingPunct="1">
              <a:lnSpc>
                <a:spcPct val="85000"/>
              </a:lnSpc>
              <a:spcBef>
                <a:spcPct val="30000"/>
              </a:spcBef>
            </a:pPr>
            <a:endParaRPr lang="en-US" sz="1600" dirty="0"/>
          </a:p>
          <a:p>
            <a:pPr marL="630238" lvl="2" indent="-214313">
              <a:buFont typeface="Arial" panose="020B0604020202020204" pitchFamily="34" charset="0"/>
              <a:buChar char="•"/>
            </a:pPr>
            <a:endParaRPr lang="en-US" sz="1600" dirty="0"/>
          </a:p>
          <a:p>
            <a:pPr marL="630238" lvl="2" indent="-214313">
              <a:buFont typeface="Arial" panose="020B0604020202020204" pitchFamily="34" charset="0"/>
              <a:buChar char="•"/>
            </a:pPr>
            <a:endParaRPr lang="en-US" sz="1600" dirty="0"/>
          </a:p>
          <a:p>
            <a:pPr eaLnBrk="1" hangingPunct="1">
              <a:lnSpc>
                <a:spcPct val="85000"/>
              </a:lnSpc>
              <a:spcBef>
                <a:spcPct val="30000"/>
              </a:spcBef>
            </a:pPr>
            <a:endParaRPr lang="en-US" sz="1600" b="1" dirty="0">
              <a:solidFill>
                <a:srgbClr val="FF0000"/>
              </a:solidFill>
            </a:endParaRPr>
          </a:p>
          <a:p>
            <a:pPr eaLnBrk="1" hangingPunct="1">
              <a:lnSpc>
                <a:spcPct val="85000"/>
              </a:lnSpc>
              <a:spcBef>
                <a:spcPct val="30000"/>
              </a:spcBef>
            </a:pPr>
            <a:endParaRPr lang="en-US" sz="1600" dirty="0"/>
          </a:p>
        </p:txBody>
      </p:sp>
    </p:spTree>
    <p:custDataLst>
      <p:tags r:id="rId1"/>
    </p:custDataLst>
    <p:extLst>
      <p:ext uri="{BB962C8B-B14F-4D97-AF65-F5344CB8AC3E}">
        <p14:creationId xmlns:p14="http://schemas.microsoft.com/office/powerpoint/2010/main" val="294779479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NSO (Contd.)</a:t>
            </a:r>
            <a:endParaRPr lang="en-CA" altLang="en-US" dirty="0"/>
          </a:p>
        </p:txBody>
      </p:sp>
      <p:sp>
        <p:nvSpPr>
          <p:cNvPr id="13315" name="Content Placeholder 1"/>
          <p:cNvSpPr>
            <a:spLocks noGrp="1"/>
          </p:cNvSpPr>
          <p:nvPr>
            <p:ph idx="1"/>
          </p:nvPr>
        </p:nvSpPr>
        <p:spPr>
          <a:xfrm>
            <a:off x="151919" y="719586"/>
            <a:ext cx="4590202" cy="2436308"/>
          </a:xfrm>
        </p:spPr>
        <p:txBody>
          <a:bodyPr/>
          <a:lstStyle/>
          <a:p>
            <a:pPr>
              <a:spcBef>
                <a:spcPts val="200"/>
              </a:spcBef>
              <a:spcAft>
                <a:spcPts val="200"/>
              </a:spcAft>
              <a:buNone/>
            </a:pPr>
            <a:r>
              <a:rPr lang="en-GB" sz="1600" b="1" dirty="0"/>
              <a:t>Functional architecture</a:t>
            </a:r>
            <a:endParaRPr lang="en-GB" sz="1600" dirty="0"/>
          </a:p>
          <a:p>
            <a:pPr>
              <a:spcBef>
                <a:spcPts val="200"/>
              </a:spcBef>
              <a:spcAft>
                <a:spcPts val="200"/>
              </a:spcAft>
              <a:buFont typeface="Arial" pitchFamily="34" charset="0"/>
              <a:buChar char="•"/>
            </a:pPr>
            <a:r>
              <a:rPr lang="en-GB" sz="1600" dirty="0"/>
              <a:t>The NSO architecture is logically comprised of two layers: </a:t>
            </a:r>
          </a:p>
          <a:p>
            <a:pPr lvl="1">
              <a:spcBef>
                <a:spcPts val="200"/>
              </a:spcBef>
              <a:spcAft>
                <a:spcPts val="200"/>
              </a:spcAft>
              <a:buFont typeface="Arial" pitchFamily="34" charset="0"/>
              <a:buChar char="•"/>
            </a:pPr>
            <a:r>
              <a:rPr lang="en-GB" sz="1600" b="1" dirty="0"/>
              <a:t>Device Manager </a:t>
            </a:r>
            <a:r>
              <a:rPr lang="en-GB" sz="1600" dirty="0"/>
              <a:t>- Simplifies device integration and manages </a:t>
            </a:r>
            <a:r>
              <a:rPr lang="en-US" sz="1600" dirty="0"/>
              <a:t>different devices using a YANG and NETCONF view. Whether the interface is SNMP or CLI, the Device Manager creates a transactional change sequence for the target devices.</a:t>
            </a:r>
            <a:endParaRPr lang="en-GB" sz="1600" dirty="0"/>
          </a:p>
        </p:txBody>
      </p:sp>
      <p:sp>
        <p:nvSpPr>
          <p:cNvPr id="2" name="Content Placeholder 2">
            <a:extLst>
              <a:ext uri="{FF2B5EF4-FFF2-40B4-BE49-F238E27FC236}">
                <a16:creationId xmlns="" xmlns:a16="http://schemas.microsoft.com/office/drawing/2014/main" id="{E83B15F0-0ECD-4980-ACCC-A31BBCEA49D6}"/>
              </a:ext>
            </a:extLst>
          </p:cNvPr>
          <p:cNvSpPr/>
          <p:nvPr/>
        </p:nvSpPr>
        <p:spPr>
          <a:xfrm>
            <a:off x="95653" y="3193892"/>
            <a:ext cx="4476348" cy="1323439"/>
          </a:xfrm>
          <a:prstGeom prst="rect">
            <a:avLst/>
          </a:prstGeom>
        </p:spPr>
        <p:txBody>
          <a:bodyPr wrap="square">
            <a:spAutoFit/>
          </a:bodyPr>
          <a:lstStyle/>
          <a:p>
            <a:pPr marL="361950" lvl="1" indent="-180975">
              <a:spcBef>
                <a:spcPts val="200"/>
              </a:spcBef>
              <a:spcAft>
                <a:spcPts val="200"/>
              </a:spcAft>
              <a:buFont typeface="Arial" pitchFamily="34" charset="0"/>
              <a:buChar char="•"/>
            </a:pPr>
            <a:r>
              <a:rPr lang="en-GB" sz="1600" b="1" dirty="0">
                <a:solidFill>
                  <a:srgbClr val="000000"/>
                </a:solidFill>
              </a:rPr>
              <a:t>Service Manager </a:t>
            </a:r>
            <a:r>
              <a:rPr lang="en-GB" sz="1600" dirty="0">
                <a:solidFill>
                  <a:srgbClr val="000000"/>
                </a:solidFill>
              </a:rPr>
              <a:t>- </a:t>
            </a:r>
            <a:r>
              <a:rPr lang="en-US" sz="1600" dirty="0">
                <a:solidFill>
                  <a:srgbClr val="000000"/>
                </a:solidFill>
              </a:rPr>
              <a:t>Lets you develop service-aware applications to configure devices. The Service Manager handles the complete lifecycle (creating, modifying, and deleting) of service instances.</a:t>
            </a:r>
            <a:endParaRPr lang="en-GB" sz="1600" dirty="0">
              <a:solidFill>
                <a:srgbClr val="00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200" y="1106414"/>
            <a:ext cx="4237266" cy="2954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95681" y="4021742"/>
            <a:ext cx="4046018" cy="338554"/>
          </a:xfrm>
          <a:prstGeom prst="rect">
            <a:avLst/>
          </a:prstGeom>
          <a:noFill/>
        </p:spPr>
        <p:txBody>
          <a:bodyPr wrap="square" rtlCol="0">
            <a:spAutoFit/>
          </a:bodyPr>
          <a:lstStyle/>
          <a:p>
            <a:pPr algn="ctr"/>
            <a:r>
              <a:rPr lang="en-IN" sz="1600" dirty="0">
                <a:solidFill>
                  <a:schemeClr val="tx1">
                    <a:lumMod val="50000"/>
                  </a:schemeClr>
                </a:solidFill>
              </a:rPr>
              <a:t>NSO Functional Architecture</a:t>
            </a:r>
          </a:p>
        </p:txBody>
      </p:sp>
    </p:spTree>
    <p:extLst>
      <p:ext uri="{BB962C8B-B14F-4D97-AF65-F5344CB8AC3E}">
        <p14:creationId xmlns:p14="http://schemas.microsoft.com/office/powerpoint/2010/main" val="410964704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NSO (Contd.)</a:t>
            </a:r>
            <a:endParaRPr lang="en-CA" altLang="en-US" dirty="0"/>
          </a:p>
        </p:txBody>
      </p:sp>
      <p:sp>
        <p:nvSpPr>
          <p:cNvPr id="13315" name="Content Placeholder 1"/>
          <p:cNvSpPr>
            <a:spLocks noGrp="1"/>
          </p:cNvSpPr>
          <p:nvPr>
            <p:ph idx="1"/>
          </p:nvPr>
        </p:nvSpPr>
        <p:spPr>
          <a:xfrm>
            <a:off x="151919" y="752929"/>
            <a:ext cx="8741560" cy="2781103"/>
          </a:xfrm>
        </p:spPr>
        <p:txBody>
          <a:bodyPr/>
          <a:lstStyle/>
          <a:p>
            <a:pPr>
              <a:buNone/>
            </a:pPr>
            <a:r>
              <a:rPr lang="en-GB" sz="1600" b="1" dirty="0"/>
              <a:t>Configuration Database:</a:t>
            </a:r>
            <a:endParaRPr lang="en-GB" sz="1600" dirty="0"/>
          </a:p>
          <a:p>
            <a:pPr>
              <a:spcBef>
                <a:spcPts val="0"/>
              </a:spcBef>
              <a:spcAft>
                <a:spcPts val="300"/>
              </a:spcAft>
              <a:buFont typeface="Arial" pitchFamily="34" charset="0"/>
              <a:buChar char="•"/>
            </a:pPr>
            <a:r>
              <a:rPr lang="en-GB" sz="1600" dirty="0"/>
              <a:t>NSO uses an internal Configuration Database (CDB) to store its own configuration, the configuration of all services, as well as a copy of the configuration of all managed devices. </a:t>
            </a:r>
          </a:p>
          <a:p>
            <a:pPr>
              <a:buFont typeface="Arial" pitchFamily="34" charset="0"/>
              <a:buChar char="•"/>
            </a:pPr>
            <a:r>
              <a:rPr lang="en-GB" sz="1600" dirty="0"/>
              <a:t>The NSO CDB provides:</a:t>
            </a:r>
          </a:p>
          <a:p>
            <a:pPr marL="358775">
              <a:spcBef>
                <a:spcPts val="0"/>
              </a:spcBef>
              <a:spcAft>
                <a:spcPts val="300"/>
              </a:spcAft>
              <a:buFont typeface="Arial" pitchFamily="34" charset="0"/>
              <a:buChar char="•"/>
            </a:pPr>
            <a:r>
              <a:rPr lang="en-GB" sz="1600" dirty="0"/>
              <a:t>A model on how to handle configuration data in network devices. </a:t>
            </a:r>
          </a:p>
          <a:p>
            <a:pPr marL="358775">
              <a:spcBef>
                <a:spcPts val="0"/>
              </a:spcBef>
              <a:spcAft>
                <a:spcPts val="300"/>
              </a:spcAft>
              <a:buFont typeface="Arial" pitchFamily="34" charset="0"/>
              <a:buChar char="•"/>
            </a:pPr>
            <a:r>
              <a:rPr lang="en-GB" sz="1600" dirty="0"/>
              <a:t>An internal API for locating network element configurations.</a:t>
            </a:r>
          </a:p>
          <a:p>
            <a:pPr marL="358775">
              <a:spcBef>
                <a:spcPts val="0"/>
              </a:spcBef>
              <a:spcAft>
                <a:spcPts val="300"/>
              </a:spcAft>
              <a:buFont typeface="Arial" pitchFamily="34" charset="0"/>
              <a:buChar char="•"/>
            </a:pPr>
            <a:r>
              <a:rPr lang="en-GB" sz="1600" dirty="0"/>
              <a:t>Automatic support for upgrade and downgrade of configuration data.</a:t>
            </a:r>
          </a:p>
          <a:p>
            <a:pPr marL="358775">
              <a:lnSpc>
                <a:spcPct val="50000"/>
              </a:lnSpc>
              <a:spcBef>
                <a:spcPts val="0"/>
              </a:spcBef>
              <a:spcAft>
                <a:spcPts val="0"/>
              </a:spcAft>
              <a:buFont typeface="Arial" pitchFamily="34" charset="0"/>
              <a:buChar char="•"/>
            </a:pPr>
            <a:endParaRPr lang="en-US" sz="1600" dirty="0"/>
          </a:p>
          <a:p>
            <a:pPr>
              <a:spcBef>
                <a:spcPts val="0"/>
              </a:spcBef>
              <a:spcAft>
                <a:spcPts val="300"/>
              </a:spcAft>
              <a:buFont typeface="Arial" panose="020B0604020202020204" pitchFamily="34" charset="0"/>
              <a:buChar char="•"/>
            </a:pPr>
            <a:r>
              <a:rPr lang="en-US" sz="1600" dirty="0"/>
              <a:t>CDB client applications need to be able to read configuration data from the database and react when configurations are updated.</a:t>
            </a:r>
            <a:endParaRPr lang="en-GB" sz="1600" dirty="0"/>
          </a:p>
        </p:txBody>
      </p:sp>
      <p:sp>
        <p:nvSpPr>
          <p:cNvPr id="2" name="Content Placeholder 2">
            <a:extLst>
              <a:ext uri="{FF2B5EF4-FFF2-40B4-BE49-F238E27FC236}">
                <a16:creationId xmlns="" xmlns:a16="http://schemas.microsoft.com/office/drawing/2014/main" id="{F4ACB498-0584-4E83-8901-BDDD19BA8EAC}"/>
              </a:ext>
            </a:extLst>
          </p:cNvPr>
          <p:cNvSpPr/>
          <p:nvPr/>
        </p:nvSpPr>
        <p:spPr>
          <a:xfrm>
            <a:off x="151919" y="3695451"/>
            <a:ext cx="8832061" cy="830997"/>
          </a:xfrm>
          <a:prstGeom prst="rect">
            <a:avLst/>
          </a:prstGeom>
        </p:spPr>
        <p:txBody>
          <a:bodyPr wrap="square">
            <a:spAutoFit/>
          </a:bodyPr>
          <a:lstStyle/>
          <a:p>
            <a:r>
              <a:rPr lang="en-US" sz="1600" b="1" i="1" dirty="0">
                <a:solidFill>
                  <a:srgbClr val="000000"/>
                </a:solidFill>
                <a:latin typeface="+mn-lt"/>
              </a:rPr>
              <a:t>Note:</a:t>
            </a:r>
            <a:r>
              <a:rPr lang="en-US" sz="1600" i="1" dirty="0">
                <a:solidFill>
                  <a:srgbClr val="000000"/>
                </a:solidFill>
                <a:latin typeface="+mn-lt"/>
              </a:rPr>
              <a:t> The CDB journaling requires file system providing sufficient minimal performance and primitives must include file synchronization and truncation. NFS and other network file systems are unsuitable and unsupported for use with CDB in production deployment.</a:t>
            </a:r>
          </a:p>
        </p:txBody>
      </p:sp>
    </p:spTree>
    <p:extLst>
      <p:ext uri="{BB962C8B-B14F-4D97-AF65-F5344CB8AC3E}">
        <p14:creationId xmlns:p14="http://schemas.microsoft.com/office/powerpoint/2010/main" val="3172791891"/>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NSO (Contd.)</a:t>
            </a:r>
            <a:endParaRPr lang="en-CA" altLang="en-US" dirty="0"/>
          </a:p>
        </p:txBody>
      </p:sp>
      <p:sp>
        <p:nvSpPr>
          <p:cNvPr id="13315" name="Content Placeholder 2"/>
          <p:cNvSpPr>
            <a:spLocks noGrp="1"/>
          </p:cNvSpPr>
          <p:nvPr>
            <p:ph idx="1"/>
          </p:nvPr>
        </p:nvSpPr>
        <p:spPr>
          <a:xfrm>
            <a:off x="151919" y="771035"/>
            <a:ext cx="8741560" cy="3836022"/>
          </a:xfrm>
        </p:spPr>
        <p:txBody>
          <a:bodyPr/>
          <a:lstStyle/>
          <a:p>
            <a:pPr marL="0" indent="0">
              <a:spcBef>
                <a:spcPts val="300"/>
              </a:spcBef>
              <a:spcAft>
                <a:spcPts val="300"/>
              </a:spcAft>
              <a:buClrTx/>
              <a:buSzPct val="100000"/>
              <a:buNone/>
            </a:pPr>
            <a:r>
              <a:rPr lang="en-US" sz="1600" b="1" dirty="0"/>
              <a:t>YANG models</a:t>
            </a:r>
          </a:p>
          <a:p>
            <a:pPr>
              <a:spcBef>
                <a:spcPts val="300"/>
              </a:spcBef>
              <a:spcAft>
                <a:spcPts val="300"/>
              </a:spcAft>
              <a:buClrTx/>
              <a:buSzPct val="100000"/>
              <a:buFont typeface="Arial" panose="020B0604020202020204" pitchFamily="34" charset="0"/>
              <a:buChar char="•"/>
            </a:pPr>
            <a:r>
              <a:rPr lang="en-US" sz="1600" dirty="0"/>
              <a:t>In YANG, data models are represented by definition hierarchies called schema trees. In NSO, there are three primary YANG sources:</a:t>
            </a:r>
          </a:p>
          <a:p>
            <a:pPr marL="542925" indent="-180975">
              <a:spcBef>
                <a:spcPts val="300"/>
              </a:spcBef>
              <a:spcAft>
                <a:spcPts val="300"/>
              </a:spcAft>
              <a:buClrTx/>
              <a:buSzPct val="100000"/>
              <a:buFont typeface="Arial" panose="020B0604020202020204" pitchFamily="34" charset="0"/>
              <a:buChar char="•"/>
            </a:pPr>
            <a:r>
              <a:rPr lang="en-US" sz="1600" b="1" dirty="0"/>
              <a:t>NSO data-model </a:t>
            </a:r>
            <a:r>
              <a:rPr lang="en-US" sz="1600" dirty="0"/>
              <a:t>- This defines the built-in functions of NSO.</a:t>
            </a:r>
          </a:p>
          <a:p>
            <a:pPr marL="542925" indent="-180975">
              <a:spcBef>
                <a:spcPts val="300"/>
              </a:spcBef>
              <a:spcAft>
                <a:spcPts val="300"/>
              </a:spcAft>
              <a:buClrTx/>
              <a:buSzPct val="100000"/>
              <a:buFont typeface="Arial" panose="020B0604020202020204" pitchFamily="34" charset="0"/>
              <a:buChar char="•"/>
            </a:pPr>
            <a:r>
              <a:rPr lang="en-US" sz="1600" b="1" dirty="0"/>
              <a:t>Data models - </a:t>
            </a:r>
            <a:r>
              <a:rPr lang="en-US" sz="1600" dirty="0"/>
              <a:t> Data models from devices such as native YANG modules from NETCONF devices, generated YANG modules from SNMP MIBs, or reverse engineered YANG modules from a CLI device. These YANG modules then specify the functions of the devices that are integrated to NSO.</a:t>
            </a:r>
          </a:p>
          <a:p>
            <a:pPr marL="542925" indent="-180975">
              <a:spcBef>
                <a:spcPts val="300"/>
              </a:spcBef>
              <a:spcAft>
                <a:spcPts val="300"/>
              </a:spcAft>
              <a:buClrTx/>
              <a:buSzPct val="100000"/>
              <a:buFont typeface="Arial" panose="020B0604020202020204" pitchFamily="34" charset="0"/>
              <a:buChar char="•"/>
            </a:pPr>
            <a:r>
              <a:rPr lang="en-US" sz="1600" b="1" dirty="0"/>
              <a:t>YANG service models </a:t>
            </a:r>
            <a:r>
              <a:rPr lang="en-US" sz="1600" dirty="0"/>
              <a:t>- When developing service applications, a developer specifies the service model, such as a BGP peer, firewall setting, or MPLS VPN, in YANG.</a:t>
            </a:r>
          </a:p>
          <a:p>
            <a:pPr>
              <a:spcBef>
                <a:spcPts val="300"/>
              </a:spcBef>
              <a:spcAft>
                <a:spcPts val="300"/>
              </a:spcAft>
              <a:buClrTx/>
              <a:buSzPct val="100000"/>
              <a:buFont typeface="Arial" panose="020B0604020202020204" pitchFamily="34" charset="0"/>
              <a:buChar char="•"/>
            </a:pPr>
            <a:endParaRPr lang="en-GB" sz="1600" dirty="0"/>
          </a:p>
        </p:txBody>
      </p:sp>
    </p:spTree>
    <p:extLst>
      <p:ext uri="{BB962C8B-B14F-4D97-AF65-F5344CB8AC3E}">
        <p14:creationId xmlns:p14="http://schemas.microsoft.com/office/powerpoint/2010/main" val="130038297"/>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NSO (Contd.)</a:t>
            </a:r>
            <a:endParaRPr lang="en-CA" altLang="en-US" dirty="0"/>
          </a:p>
        </p:txBody>
      </p:sp>
      <p:sp>
        <p:nvSpPr>
          <p:cNvPr id="13315" name="Content Placeholder 1"/>
          <p:cNvSpPr>
            <a:spLocks noGrp="1"/>
          </p:cNvSpPr>
          <p:nvPr>
            <p:ph idx="1"/>
          </p:nvPr>
        </p:nvSpPr>
        <p:spPr>
          <a:xfrm>
            <a:off x="151920" y="789140"/>
            <a:ext cx="4260592" cy="3148697"/>
          </a:xfrm>
        </p:spPr>
        <p:txBody>
          <a:bodyPr/>
          <a:lstStyle/>
          <a:p>
            <a:pPr marL="0" indent="0">
              <a:buNone/>
            </a:pPr>
            <a:r>
              <a:rPr lang="en-US" sz="1600" b="1" dirty="0"/>
              <a:t>Service model design</a:t>
            </a:r>
          </a:p>
          <a:p>
            <a:pPr>
              <a:spcBef>
                <a:spcPts val="300"/>
              </a:spcBef>
              <a:spcAft>
                <a:spcPts val="300"/>
              </a:spcAft>
              <a:buClr>
                <a:srgbClr val="000000"/>
              </a:buClr>
              <a:buFont typeface="Arial" panose="020B0604020202020204" pitchFamily="34" charset="0"/>
              <a:buChar char="•"/>
            </a:pPr>
            <a:r>
              <a:rPr lang="en-US" sz="1600" dirty="0"/>
              <a:t>A Service in NSO consists of the following:</a:t>
            </a:r>
          </a:p>
          <a:p>
            <a:pPr marL="541338" indent="-179388">
              <a:spcBef>
                <a:spcPts val="300"/>
              </a:spcBef>
              <a:spcAft>
                <a:spcPts val="300"/>
              </a:spcAft>
              <a:buClr>
                <a:srgbClr val="000000"/>
              </a:buClr>
              <a:buFont typeface="Arial" panose="020B0604020202020204" pitchFamily="34" charset="0"/>
              <a:buChar char="•"/>
            </a:pPr>
            <a:r>
              <a:rPr lang="en-US" sz="1600" b="1" dirty="0"/>
              <a:t>A YANG service model</a:t>
            </a:r>
            <a:r>
              <a:rPr lang="en-US" sz="1600" dirty="0"/>
              <a:t> - This defines the attributes of the service. </a:t>
            </a:r>
          </a:p>
          <a:p>
            <a:pPr marL="541338" indent="-179388">
              <a:spcBef>
                <a:spcPts val="300"/>
              </a:spcBef>
              <a:spcAft>
                <a:spcPts val="300"/>
              </a:spcAft>
              <a:buClr>
                <a:srgbClr val="000000"/>
              </a:buClr>
              <a:buFont typeface="Arial" panose="020B0604020202020204" pitchFamily="34" charset="0"/>
              <a:buChar char="•"/>
            </a:pPr>
            <a:r>
              <a:rPr lang="en-US" sz="1600" b="1" dirty="0"/>
              <a:t>A device configuration mapping</a:t>
            </a:r>
            <a:r>
              <a:rPr lang="en-US" sz="1600" dirty="0"/>
              <a:t> - When the service is created, corresponding changes must be made to the devices. These are defined using either service templates or programmatically using Java. </a:t>
            </a:r>
          </a:p>
          <a:p>
            <a:pPr marL="0" indent="0">
              <a:buNone/>
            </a:pPr>
            <a:r>
              <a:rPr lang="en-US" dirty="0"/>
              <a:t/>
            </a:r>
            <a:br>
              <a:rPr lang="en-US" dirty="0"/>
            </a:br>
            <a:endParaRPr lang="en-US" dirty="0"/>
          </a:p>
          <a:p>
            <a:pPr marL="0" indent="0">
              <a:buNone/>
            </a:pPr>
            <a:endParaRPr lang="en-GB" sz="1600" dirty="0"/>
          </a:p>
        </p:txBody>
      </p:sp>
      <p:sp>
        <p:nvSpPr>
          <p:cNvPr id="2" name="Content Placeholder 2">
            <a:extLst>
              <a:ext uri="{FF2B5EF4-FFF2-40B4-BE49-F238E27FC236}">
                <a16:creationId xmlns="" xmlns:a16="http://schemas.microsoft.com/office/drawing/2014/main" id="{29FFAF6D-4533-4265-81AB-59CA21691A32}"/>
              </a:ext>
            </a:extLst>
          </p:cNvPr>
          <p:cNvSpPr/>
          <p:nvPr/>
        </p:nvSpPr>
        <p:spPr>
          <a:xfrm>
            <a:off x="242421" y="3913124"/>
            <a:ext cx="8741559" cy="830997"/>
          </a:xfrm>
          <a:prstGeom prst="rect">
            <a:avLst/>
          </a:prstGeom>
        </p:spPr>
        <p:txBody>
          <a:bodyPr wrap="square">
            <a:spAutoFit/>
          </a:bodyPr>
          <a:lstStyle/>
          <a:p>
            <a:r>
              <a:rPr lang="en-US" sz="1600" b="1" i="1" dirty="0">
                <a:solidFill>
                  <a:srgbClr val="000000"/>
                </a:solidFill>
                <a:latin typeface="+mn-lt"/>
              </a:rPr>
              <a:t>Note:</a:t>
            </a:r>
            <a:r>
              <a:rPr lang="en-US" sz="1600" i="1" dirty="0">
                <a:solidFill>
                  <a:srgbClr val="000000"/>
                </a:solidFill>
                <a:latin typeface="+mn-lt"/>
              </a:rPr>
              <a:t> While most of the validation can be expressed in YANG, in some cases, the configuration data validation will require external code, such as when performing look-ups in databases. This step is developed using MAAPI</a:t>
            </a:r>
          </a:p>
        </p:txBody>
      </p:sp>
      <p:pic>
        <p:nvPicPr>
          <p:cNvPr id="5" name="Picture 4">
            <a:extLst>
              <a:ext uri="{FF2B5EF4-FFF2-40B4-BE49-F238E27FC236}">
                <a16:creationId xmlns="" xmlns:a16="http://schemas.microsoft.com/office/drawing/2014/main" id="{7F91EEDF-75EC-48E0-986C-0E02D1B99600}"/>
              </a:ext>
            </a:extLst>
          </p:cNvPr>
          <p:cNvPicPr>
            <a:picLocks noChangeAspect="1"/>
          </p:cNvPicPr>
          <p:nvPr/>
        </p:nvPicPr>
        <p:blipFill>
          <a:blip r:embed="rId3"/>
          <a:stretch>
            <a:fillRect/>
          </a:stretch>
        </p:blipFill>
        <p:spPr>
          <a:xfrm>
            <a:off x="5151776" y="809384"/>
            <a:ext cx="3840304" cy="2694866"/>
          </a:xfrm>
          <a:prstGeom prst="rect">
            <a:avLst/>
          </a:prstGeom>
          <a:ln w="6350">
            <a:solidFill>
              <a:schemeClr val="tx1"/>
            </a:solidFill>
          </a:ln>
        </p:spPr>
      </p:pic>
      <p:sp>
        <p:nvSpPr>
          <p:cNvPr id="3" name="Text Box 1">
            <a:extLst>
              <a:ext uri="{FF2B5EF4-FFF2-40B4-BE49-F238E27FC236}">
                <a16:creationId xmlns="" xmlns:a16="http://schemas.microsoft.com/office/drawing/2014/main" id="{FA5B3A4E-B801-4074-8396-D0EBB4A1DCCC}"/>
              </a:ext>
            </a:extLst>
          </p:cNvPr>
          <p:cNvSpPr/>
          <p:nvPr/>
        </p:nvSpPr>
        <p:spPr>
          <a:xfrm>
            <a:off x="5879359" y="3535928"/>
            <a:ext cx="2212464" cy="338554"/>
          </a:xfrm>
          <a:prstGeom prst="rect">
            <a:avLst/>
          </a:prstGeom>
        </p:spPr>
        <p:txBody>
          <a:bodyPr wrap="none">
            <a:spAutoFit/>
          </a:bodyPr>
          <a:lstStyle/>
          <a:p>
            <a:pPr algn="ctr"/>
            <a:r>
              <a:rPr lang="en-US" sz="1600" dirty="0">
                <a:solidFill>
                  <a:srgbClr val="000000"/>
                </a:solidFill>
              </a:rPr>
              <a:t>NSO Service Mapping</a:t>
            </a:r>
          </a:p>
        </p:txBody>
      </p:sp>
    </p:spTree>
    <p:extLst>
      <p:ext uri="{BB962C8B-B14F-4D97-AF65-F5344CB8AC3E}">
        <p14:creationId xmlns:p14="http://schemas.microsoft.com/office/powerpoint/2010/main" val="195544576"/>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a:t>
            </a:r>
            <a:br>
              <a:rPr altLang="en-US" sz="1600" dirty="0"/>
            </a:br>
            <a:r>
              <a:rPr dirty="0"/>
              <a:t>Cisco NSO Services</a:t>
            </a:r>
            <a:endParaRPr lang="en-CA" altLang="en-US" dirty="0"/>
          </a:p>
        </p:txBody>
      </p:sp>
      <p:sp>
        <p:nvSpPr>
          <p:cNvPr id="13315" name="Content Placeholder 1"/>
          <p:cNvSpPr>
            <a:spLocks noGrp="1"/>
          </p:cNvSpPr>
          <p:nvPr>
            <p:ph idx="1"/>
          </p:nvPr>
        </p:nvSpPr>
        <p:spPr>
          <a:xfrm>
            <a:off x="151918" y="799236"/>
            <a:ext cx="8944983" cy="1248341"/>
          </a:xfrm>
        </p:spPr>
        <p:txBody>
          <a:bodyPr/>
          <a:lstStyle/>
          <a:p>
            <a:pPr marL="0" indent="0">
              <a:spcBef>
                <a:spcPts val="300"/>
              </a:spcBef>
              <a:spcAft>
                <a:spcPts val="300"/>
              </a:spcAft>
              <a:buNone/>
            </a:pPr>
            <a:r>
              <a:rPr lang="en-GB" sz="1600" b="1" dirty="0"/>
              <a:t>What is Cisco NSO Service?</a:t>
            </a:r>
          </a:p>
          <a:p>
            <a:pPr>
              <a:spcBef>
                <a:spcPts val="300"/>
              </a:spcBef>
              <a:spcAft>
                <a:spcPts val="300"/>
              </a:spcAft>
              <a:buFont typeface="Arial" panose="020B0604020202020204" pitchFamily="34" charset="0"/>
              <a:buChar char="•"/>
            </a:pPr>
            <a:r>
              <a:rPr lang="en-GB" sz="1600" dirty="0"/>
              <a:t>An NSO service is a function provided by network devices. </a:t>
            </a:r>
            <a:endParaRPr lang="en-US" sz="1600" b="1" dirty="0"/>
          </a:p>
          <a:p>
            <a:pPr marL="0" indent="0">
              <a:spcBef>
                <a:spcPts val="300"/>
              </a:spcBef>
              <a:spcAft>
                <a:spcPts val="300"/>
              </a:spcAft>
              <a:buNone/>
            </a:pPr>
            <a:r>
              <a:rPr lang="en-US" sz="1600" b="1" dirty="0"/>
              <a:t>Northbound interfaces</a:t>
            </a:r>
          </a:p>
          <a:p>
            <a:pPr>
              <a:spcBef>
                <a:spcPts val="300"/>
              </a:spcBef>
              <a:spcAft>
                <a:spcPts val="300"/>
              </a:spcAft>
              <a:buFont typeface="Arial" panose="020B0604020202020204" pitchFamily="34" charset="0"/>
              <a:buChar char="•"/>
            </a:pPr>
            <a:r>
              <a:rPr lang="en-US" sz="1600" dirty="0"/>
              <a:t>Allow integration of NSO with applications and portals. </a:t>
            </a:r>
          </a:p>
          <a:p>
            <a:pPr>
              <a:spcBef>
                <a:spcPts val="300"/>
              </a:spcBef>
              <a:spcAft>
                <a:spcPts val="300"/>
              </a:spcAft>
              <a:buFont typeface="Arial" panose="020B0604020202020204" pitchFamily="34" charset="0"/>
              <a:buChar char="•"/>
            </a:pPr>
            <a:r>
              <a:rPr lang="en-US" sz="1600" dirty="0"/>
              <a:t>Available northbound interfaces: REST API, CLI, NETCONF, Web UI, SNMP, Java, and so on</a:t>
            </a:r>
          </a:p>
          <a:p>
            <a:pPr>
              <a:spcBef>
                <a:spcPts val="300"/>
              </a:spcBef>
              <a:spcAft>
                <a:spcPts val="300"/>
              </a:spcAft>
              <a:buFont typeface="Arial" panose="020B0604020202020204" pitchFamily="34" charset="0"/>
              <a:buChar char="•"/>
            </a:pPr>
            <a:r>
              <a:rPr lang="en-US" sz="1600" b="1" i="1" dirty="0">
                <a:solidFill>
                  <a:schemeClr val="tx1">
                    <a:lumMod val="50000"/>
                  </a:schemeClr>
                </a:solidFill>
              </a:rPr>
              <a:t>Note:</a:t>
            </a:r>
            <a:r>
              <a:rPr lang="en-US" sz="1600" i="1" dirty="0">
                <a:solidFill>
                  <a:schemeClr val="tx1">
                    <a:lumMod val="50000"/>
                  </a:schemeClr>
                </a:solidFill>
              </a:rPr>
              <a:t> The legacy REST API has been deprecated since NSO 5.1 and is scheduled to be removed in NSO 5.3.</a:t>
            </a:r>
          </a:p>
          <a:p>
            <a:pPr marL="0" indent="0">
              <a:spcBef>
                <a:spcPts val="300"/>
              </a:spcBef>
              <a:spcAft>
                <a:spcPts val="300"/>
              </a:spcAft>
              <a:buClrTx/>
              <a:buSzPct val="100000"/>
              <a:buNone/>
            </a:pPr>
            <a:r>
              <a:rPr lang="en-IN" sz="1600" b="1" dirty="0"/>
              <a:t>Command line interface (CLI)</a:t>
            </a:r>
          </a:p>
          <a:p>
            <a:pPr>
              <a:spcBef>
                <a:spcPts val="300"/>
              </a:spcBef>
              <a:spcAft>
                <a:spcPts val="300"/>
              </a:spcAft>
              <a:buClrTx/>
              <a:buSzPct val="100000"/>
              <a:buFont typeface="Arial" panose="020B0604020202020204" pitchFamily="34" charset="0"/>
              <a:buChar char="•"/>
            </a:pPr>
            <a:r>
              <a:rPr lang="en-IN" sz="1600" dirty="0"/>
              <a:t>NSO CLI is a single interface for network devices and network services. It comes in two flavors: Juniper-style and Cisco XR-style. </a:t>
            </a:r>
          </a:p>
          <a:p>
            <a:pPr marL="0" indent="0">
              <a:spcBef>
                <a:spcPts val="300"/>
              </a:spcBef>
              <a:spcAft>
                <a:spcPts val="300"/>
              </a:spcAft>
              <a:buClrTx/>
              <a:buSzPct val="100000"/>
              <a:buNone/>
            </a:pPr>
            <a:r>
              <a:rPr lang="en-US" sz="1600" b="1" dirty="0"/>
              <a:t>Web user interface</a:t>
            </a:r>
          </a:p>
          <a:p>
            <a:pPr>
              <a:spcBef>
                <a:spcPts val="300"/>
              </a:spcBef>
              <a:spcAft>
                <a:spcPts val="300"/>
              </a:spcAft>
              <a:buClrTx/>
              <a:buSzPct val="100000"/>
              <a:buFont typeface="Arial" panose="020B0604020202020204" pitchFamily="34" charset="0"/>
              <a:buChar char="•"/>
            </a:pPr>
            <a:r>
              <a:rPr lang="en-US" sz="1600" dirty="0"/>
              <a:t>The NSO Web UI is a YANG model browser with additional device and service functionality. T</a:t>
            </a:r>
            <a:r>
              <a:rPr lang="en-IN" sz="1600" dirty="0"/>
              <a:t>he interface is built with pure client-side JavaScript.</a:t>
            </a:r>
            <a:endParaRPr lang="en-US" sz="1600" dirty="0"/>
          </a:p>
          <a:p>
            <a:pPr marL="0" indent="0">
              <a:spcBef>
                <a:spcPts val="300"/>
              </a:spcBef>
              <a:spcAft>
                <a:spcPts val="300"/>
              </a:spcAft>
              <a:buNone/>
            </a:pPr>
            <a:endParaRPr lang="en-GB" sz="1600" dirty="0"/>
          </a:p>
          <a:p>
            <a:pPr marL="361950" indent="0">
              <a:spcBef>
                <a:spcPts val="300"/>
              </a:spcBef>
              <a:spcAft>
                <a:spcPts val="300"/>
              </a:spcAft>
              <a:buClrTx/>
              <a:buSzPct val="100000"/>
              <a:buNone/>
            </a:pPr>
            <a:endParaRPr lang="en-US" sz="1600" b="1" dirty="0"/>
          </a:p>
          <a:p>
            <a:pPr marL="361950" indent="0">
              <a:spcBef>
                <a:spcPts val="300"/>
              </a:spcBef>
              <a:spcAft>
                <a:spcPts val="300"/>
              </a:spcAft>
              <a:buClrTx/>
              <a:buSzPct val="100000"/>
              <a:buNone/>
            </a:pPr>
            <a:endParaRPr lang="en-US" sz="1600" b="1" dirty="0"/>
          </a:p>
          <a:p>
            <a:pPr marL="361950" indent="0">
              <a:spcBef>
                <a:spcPts val="300"/>
              </a:spcBef>
              <a:spcAft>
                <a:spcPts val="300"/>
              </a:spcAft>
              <a:buClrTx/>
              <a:buSzPct val="100000"/>
              <a:buNone/>
            </a:pPr>
            <a:endParaRPr lang="en-US" sz="1600" b="1" dirty="0"/>
          </a:p>
        </p:txBody>
      </p:sp>
    </p:spTree>
    <p:extLst>
      <p:ext uri="{BB962C8B-B14F-4D97-AF65-F5344CB8AC3E}">
        <p14:creationId xmlns:p14="http://schemas.microsoft.com/office/powerpoint/2010/main" val="246782667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a:t>
            </a:r>
            <a:br>
              <a:rPr altLang="en-US" sz="1600" dirty="0"/>
            </a:br>
            <a:r>
              <a:rPr dirty="0"/>
              <a:t>Cisco NSO Services</a:t>
            </a:r>
            <a:r>
              <a:rPr lang="en-US" dirty="0"/>
              <a:t> (Contd.)</a:t>
            </a:r>
            <a:endParaRPr lang="en-CA" altLang="en-US" dirty="0"/>
          </a:p>
        </p:txBody>
      </p:sp>
      <p:sp>
        <p:nvSpPr>
          <p:cNvPr id="13315" name="Content Placeholder 2"/>
          <p:cNvSpPr>
            <a:spLocks noGrp="1"/>
          </p:cNvSpPr>
          <p:nvPr>
            <p:ph idx="1"/>
          </p:nvPr>
        </p:nvSpPr>
        <p:spPr>
          <a:xfrm>
            <a:off x="143544" y="739712"/>
            <a:ext cx="8884392" cy="3907038"/>
          </a:xfrm>
        </p:spPr>
        <p:txBody>
          <a:bodyPr/>
          <a:lstStyle/>
          <a:p>
            <a:pPr marL="0" indent="0">
              <a:spcBef>
                <a:spcPts val="300"/>
              </a:spcBef>
              <a:spcAft>
                <a:spcPts val="300"/>
              </a:spcAft>
              <a:buClrTx/>
              <a:buSzPct val="100000"/>
              <a:buNone/>
            </a:pPr>
            <a:r>
              <a:rPr lang="en-US" sz="1600" b="1" dirty="0"/>
              <a:t>Managing services (southbound)</a:t>
            </a:r>
          </a:p>
          <a:p>
            <a:pPr>
              <a:spcBef>
                <a:spcPts val="300"/>
              </a:spcBef>
              <a:spcAft>
                <a:spcPts val="300"/>
              </a:spcAft>
              <a:buClrTx/>
              <a:buSzPct val="100000"/>
              <a:buFont typeface="Arial" panose="020B0604020202020204" pitchFamily="34" charset="0"/>
              <a:buChar char="•"/>
            </a:pPr>
            <a:r>
              <a:rPr lang="en-US" sz="1600" dirty="0"/>
              <a:t>NSO requires a YANG model, device address, management port, and authentication credentials for each device to be managed. </a:t>
            </a:r>
          </a:p>
          <a:p>
            <a:pPr>
              <a:spcBef>
                <a:spcPts val="300"/>
              </a:spcBef>
              <a:spcAft>
                <a:spcPts val="300"/>
              </a:spcAft>
              <a:buClrTx/>
              <a:buSzPct val="100000"/>
              <a:buFont typeface="Arial" panose="020B0604020202020204" pitchFamily="34" charset="0"/>
              <a:buChar char="•"/>
            </a:pPr>
            <a:r>
              <a:rPr lang="en-US" sz="1600" dirty="0"/>
              <a:t>A name identifies each managed device.</a:t>
            </a:r>
          </a:p>
          <a:p>
            <a:pPr marL="0" indent="0">
              <a:spcBef>
                <a:spcPts val="300"/>
              </a:spcBef>
              <a:spcAft>
                <a:spcPts val="300"/>
              </a:spcAft>
              <a:buClrTx/>
              <a:buSzPct val="100000"/>
              <a:buNone/>
            </a:pPr>
            <a:r>
              <a:rPr lang="en-US" sz="1600" b="1" dirty="0"/>
              <a:t>Southbound interfaces</a:t>
            </a:r>
          </a:p>
          <a:p>
            <a:pPr>
              <a:spcBef>
                <a:spcPts val="300"/>
              </a:spcBef>
              <a:spcAft>
                <a:spcPts val="300"/>
              </a:spcAft>
              <a:buClrTx/>
              <a:buSzPct val="100000"/>
              <a:buFont typeface="Arial" panose="020B0604020202020204" pitchFamily="34" charset="0"/>
              <a:buChar char="•"/>
            </a:pPr>
            <a:r>
              <a:rPr lang="en-GB" sz="1600" dirty="0"/>
              <a:t>Allow the configuration and management of network elements. </a:t>
            </a:r>
          </a:p>
          <a:p>
            <a:pPr>
              <a:spcBef>
                <a:spcPts val="300"/>
              </a:spcBef>
              <a:spcAft>
                <a:spcPts val="300"/>
              </a:spcAft>
              <a:buClrTx/>
              <a:buSzPct val="100000"/>
              <a:buFont typeface="Arial" panose="020B0604020202020204" pitchFamily="34" charset="0"/>
              <a:buChar char="•"/>
            </a:pPr>
            <a:r>
              <a:rPr lang="en-GB" sz="1600" dirty="0"/>
              <a:t>Available Southbound interfaces are: NETCONF, SNMP, CLI, IOS, IOS XR, and so on.</a:t>
            </a:r>
          </a:p>
          <a:p>
            <a:pPr marL="0" indent="0">
              <a:spcBef>
                <a:spcPts val="300"/>
              </a:spcBef>
              <a:spcAft>
                <a:spcPts val="300"/>
              </a:spcAft>
              <a:buNone/>
            </a:pPr>
            <a:r>
              <a:rPr lang="en-US" sz="1600" b="1" dirty="0"/>
              <a:t>Adding devices</a:t>
            </a:r>
            <a:endParaRPr lang="en-GB" sz="1600" b="1" dirty="0"/>
          </a:p>
          <a:p>
            <a:pPr marL="0" indent="0">
              <a:spcBef>
                <a:spcPts val="300"/>
              </a:spcBef>
              <a:spcAft>
                <a:spcPts val="300"/>
              </a:spcAft>
              <a:buNone/>
            </a:pPr>
            <a:r>
              <a:rPr lang="en-GB" sz="1600" dirty="0"/>
              <a:t>A new device can be added into NSO using any of the following methods:</a:t>
            </a:r>
          </a:p>
          <a:p>
            <a:pPr marL="266700" indent="-177800">
              <a:spcBef>
                <a:spcPts val="200"/>
              </a:spcBef>
              <a:spcAft>
                <a:spcPts val="200"/>
              </a:spcAft>
              <a:buFont typeface="Arial" pitchFamily="34" charset="0"/>
              <a:buChar char="•"/>
            </a:pPr>
            <a:r>
              <a:rPr lang="en-GB" sz="1600" dirty="0"/>
              <a:t>Discovery</a:t>
            </a:r>
          </a:p>
          <a:p>
            <a:pPr marL="266700" indent="-177800">
              <a:spcBef>
                <a:spcPts val="200"/>
              </a:spcBef>
              <a:spcAft>
                <a:spcPts val="200"/>
              </a:spcAft>
              <a:buFont typeface="Arial" pitchFamily="34" charset="0"/>
              <a:buChar char="•"/>
            </a:pPr>
            <a:r>
              <a:rPr lang="en-GB" sz="1600" dirty="0"/>
              <a:t>Manually</a:t>
            </a:r>
          </a:p>
          <a:p>
            <a:pPr marL="266700" indent="-177800">
              <a:spcBef>
                <a:spcPts val="200"/>
              </a:spcBef>
              <a:spcAft>
                <a:spcPts val="200"/>
              </a:spcAft>
              <a:buFont typeface="Arial" pitchFamily="34" charset="0"/>
              <a:buChar char="•"/>
            </a:pPr>
            <a:r>
              <a:rPr lang="en-GB" sz="1600" dirty="0"/>
              <a:t>Cloning</a:t>
            </a:r>
          </a:p>
          <a:p>
            <a:pPr marL="266700" indent="-177800">
              <a:spcBef>
                <a:spcPts val="200"/>
              </a:spcBef>
              <a:spcAft>
                <a:spcPts val="200"/>
              </a:spcAft>
              <a:buFont typeface="Arial" pitchFamily="34" charset="0"/>
              <a:buChar char="•"/>
            </a:pPr>
            <a:r>
              <a:rPr lang="en-GB" sz="1600" dirty="0"/>
              <a:t>Templates</a:t>
            </a:r>
          </a:p>
          <a:p>
            <a:pPr>
              <a:spcBef>
                <a:spcPts val="300"/>
              </a:spcBef>
              <a:spcAft>
                <a:spcPts val="300"/>
              </a:spcAft>
              <a:buClrTx/>
              <a:buSzPct val="100000"/>
              <a:buFont typeface="Arial" panose="020B0604020202020204" pitchFamily="34" charset="0"/>
              <a:buChar char="•"/>
            </a:pPr>
            <a:endParaRPr lang="en-GB" sz="1600" dirty="0"/>
          </a:p>
          <a:p>
            <a:pPr marL="0" indent="0">
              <a:spcBef>
                <a:spcPts val="300"/>
              </a:spcBef>
              <a:spcAft>
                <a:spcPts val="300"/>
              </a:spcAft>
              <a:buClrTx/>
              <a:buSzPct val="100000"/>
              <a:buNone/>
            </a:pPr>
            <a:endParaRPr lang="en-US" sz="1600" dirty="0"/>
          </a:p>
        </p:txBody>
      </p:sp>
    </p:spTree>
    <p:extLst>
      <p:ext uri="{BB962C8B-B14F-4D97-AF65-F5344CB8AC3E}">
        <p14:creationId xmlns:p14="http://schemas.microsoft.com/office/powerpoint/2010/main" val="89826121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Video </a:t>
            </a:r>
            <a:r>
              <a:rPr lang="en-US" dirty="0"/>
              <a:t>–</a:t>
            </a:r>
            <a:r>
              <a:rPr dirty="0"/>
              <a:t> Access </a:t>
            </a:r>
            <a:r>
              <a:rPr lang="en-GB" dirty="0"/>
              <a:t>Cisco NSO U</a:t>
            </a:r>
            <a:r>
              <a:rPr dirty="0"/>
              <a:t>sing REST APIs in Python</a:t>
            </a:r>
            <a:endParaRPr lang="en-CA" altLang="en-US" dirty="0"/>
          </a:p>
        </p:txBody>
      </p:sp>
      <p:sp>
        <p:nvSpPr>
          <p:cNvPr id="5" name="Content Placeholder 2"/>
          <p:cNvSpPr>
            <a:spLocks noGrp="1"/>
          </p:cNvSpPr>
          <p:nvPr>
            <p:ph idx="1"/>
          </p:nvPr>
        </p:nvSpPr>
        <p:spPr>
          <a:xfrm>
            <a:off x="151918" y="864296"/>
            <a:ext cx="8791665" cy="3757808"/>
          </a:xfrm>
        </p:spPr>
        <p:txBody>
          <a:bodyPr/>
          <a:lstStyle/>
          <a:p>
            <a:pPr>
              <a:buNone/>
            </a:pPr>
            <a:r>
              <a:rPr lang="en-GB" sz="1600" dirty="0"/>
              <a:t>Watch the video to learn how to access Cisco NSO Using REST APIs in Python</a:t>
            </a:r>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3" descr="8.4.18.PNG"/>
          <p:cNvPicPr>
            <a:picLocks noChangeAspect="1"/>
          </p:cNvPicPr>
          <p:nvPr/>
        </p:nvPicPr>
        <p:blipFill>
          <a:blip r:embed="rId3"/>
          <a:stretch>
            <a:fillRect/>
          </a:stretch>
        </p:blipFill>
        <p:spPr>
          <a:xfrm>
            <a:off x="1416699" y="1369021"/>
            <a:ext cx="6136514" cy="3262356"/>
          </a:xfrm>
          <a:prstGeom prst="rect">
            <a:avLst/>
          </a:prstGeom>
        </p:spPr>
      </p:pic>
    </p:spTree>
    <p:extLst>
      <p:ext uri="{BB962C8B-B14F-4D97-AF65-F5344CB8AC3E}">
        <p14:creationId xmlns:p14="http://schemas.microsoft.com/office/powerpoint/2010/main" val="297596720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10229" cy="757551"/>
          </a:xfrm>
        </p:spPr>
        <p:txBody>
          <a:bodyPr/>
          <a:lstStyle/>
          <a:p>
            <a:r>
              <a:rPr altLang="en-US" sz="1600" dirty="0"/>
              <a:t>Cisco Network Management </a:t>
            </a:r>
            <a:br>
              <a:rPr altLang="en-US" sz="1600" dirty="0"/>
            </a:br>
            <a:r>
              <a:rPr dirty="0"/>
              <a:t>Cisco SD WAN</a:t>
            </a:r>
            <a:endParaRPr lang="en-CA" altLang="en-US" dirty="0"/>
          </a:p>
        </p:txBody>
      </p:sp>
      <p:sp>
        <p:nvSpPr>
          <p:cNvPr id="13315" name="Content Placeholder 2"/>
          <p:cNvSpPr>
            <a:spLocks noGrp="1"/>
          </p:cNvSpPr>
          <p:nvPr>
            <p:ph idx="1"/>
          </p:nvPr>
        </p:nvSpPr>
        <p:spPr>
          <a:xfrm>
            <a:off x="151920" y="716716"/>
            <a:ext cx="4193744" cy="2507215"/>
          </a:xfrm>
        </p:spPr>
        <p:txBody>
          <a:bodyPr/>
          <a:lstStyle/>
          <a:p>
            <a:pPr>
              <a:buFont typeface="Arial" pitchFamily="34" charset="0"/>
              <a:buChar char="•"/>
            </a:pPr>
            <a:r>
              <a:rPr lang="en-GB" sz="1600" dirty="0"/>
              <a:t>Through a dashboard called vManage, Cisco SD-WAN provides:</a:t>
            </a:r>
          </a:p>
          <a:p>
            <a:pPr marL="361950" indent="-180975">
              <a:buFont typeface="Arial" panose="020B0604020202020204" pitchFamily="34" charset="0"/>
              <a:buChar char="•"/>
            </a:pPr>
            <a:r>
              <a:rPr lang="en-US" sz="1600" b="1" dirty="0"/>
              <a:t>Transport independence</a:t>
            </a:r>
            <a:r>
              <a:rPr lang="en-US" sz="1600" dirty="0"/>
              <a:t> - Guaranteeing zero network downtime, Cisco SD-WAN automates application flexibility over multiple connections.</a:t>
            </a:r>
          </a:p>
          <a:p>
            <a:pPr marL="361950" indent="-271463">
              <a:buFont typeface="Arial" panose="020B0604020202020204" pitchFamily="34" charset="0"/>
              <a:buChar char="•"/>
            </a:pPr>
            <a:r>
              <a:rPr lang="en-US" sz="1600" b="1" dirty="0"/>
              <a:t>Network services</a:t>
            </a:r>
            <a:r>
              <a:rPr lang="en-US" sz="1600" dirty="0"/>
              <a:t> - Deliver rich networking and security services with clicks on the dashboard.</a:t>
            </a:r>
          </a:p>
          <a:p>
            <a:pPr marL="361950" indent="-271463">
              <a:buFont typeface="Arial" panose="020B0604020202020204" pitchFamily="34" charset="0"/>
              <a:buChar char="•"/>
            </a:pPr>
            <a:r>
              <a:rPr lang="en-US" sz="1600" b="1" dirty="0"/>
              <a:t>Endpoint flexibility</a:t>
            </a:r>
            <a:r>
              <a:rPr lang="en-US" sz="1600" dirty="0"/>
              <a:t> - Simplify connectivity across branches, campuses, data centers, or cloud environments, extending the SD-WAN fabric wherever you need it to go.</a:t>
            </a:r>
          </a:p>
          <a:p>
            <a:pPr marL="442913" indent="-261938">
              <a:buFont typeface="Arial" panose="020B0604020202020204" pitchFamily="34" charset="0"/>
              <a:buChar char="•"/>
            </a:pPr>
            <a:endParaRPr lang="en-US" sz="1600" dirty="0"/>
          </a:p>
        </p:txBody>
      </p:sp>
      <p:pic>
        <p:nvPicPr>
          <p:cNvPr id="2" name="Picture 1">
            <a:extLst>
              <a:ext uri="{FF2B5EF4-FFF2-40B4-BE49-F238E27FC236}">
                <a16:creationId xmlns="" xmlns:a16="http://schemas.microsoft.com/office/drawing/2014/main" id="{B71698F8-0A8B-40D6-B69B-5799609BC2AA}"/>
              </a:ext>
            </a:extLst>
          </p:cNvPr>
          <p:cNvPicPr>
            <a:picLocks noChangeAspect="1"/>
          </p:cNvPicPr>
          <p:nvPr/>
        </p:nvPicPr>
        <p:blipFill>
          <a:blip r:embed="rId3"/>
          <a:stretch>
            <a:fillRect/>
          </a:stretch>
        </p:blipFill>
        <p:spPr>
          <a:xfrm>
            <a:off x="4239310" y="865276"/>
            <a:ext cx="4787376" cy="3308922"/>
          </a:xfrm>
          <a:prstGeom prst="rect">
            <a:avLst/>
          </a:prstGeom>
          <a:ln>
            <a:solidFill>
              <a:schemeClr val="bg1">
                <a:lumMod val="85000"/>
              </a:schemeClr>
            </a:solidFill>
          </a:ln>
        </p:spPr>
      </p:pic>
      <p:sp>
        <p:nvSpPr>
          <p:cNvPr id="5" name="Text box">
            <a:extLst>
              <a:ext uri="{FF2B5EF4-FFF2-40B4-BE49-F238E27FC236}">
                <a16:creationId xmlns="" xmlns:a16="http://schemas.microsoft.com/office/drawing/2014/main" id="{CEE428F5-EDDC-47E7-8908-EA3C52202234}"/>
              </a:ext>
            </a:extLst>
          </p:cNvPr>
          <p:cNvSpPr/>
          <p:nvPr/>
        </p:nvSpPr>
        <p:spPr>
          <a:xfrm>
            <a:off x="4589690" y="4246622"/>
            <a:ext cx="4463964" cy="338554"/>
          </a:xfrm>
          <a:prstGeom prst="rect">
            <a:avLst/>
          </a:prstGeom>
        </p:spPr>
        <p:txBody>
          <a:bodyPr wrap="square">
            <a:spAutoFit/>
          </a:bodyPr>
          <a:lstStyle/>
          <a:p>
            <a:pPr algn="ctr"/>
            <a:r>
              <a:rPr lang="en-US" sz="1600" dirty="0">
                <a:solidFill>
                  <a:srgbClr val="000000"/>
                </a:solidFill>
                <a:latin typeface="+mn-lt"/>
              </a:rPr>
              <a:t>SD-WAN Overview</a:t>
            </a:r>
          </a:p>
        </p:txBody>
      </p:sp>
    </p:spTree>
    <p:extLst>
      <p:ext uri="{BB962C8B-B14F-4D97-AF65-F5344CB8AC3E}">
        <p14:creationId xmlns:p14="http://schemas.microsoft.com/office/powerpoint/2010/main" val="2886998594"/>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SD WAN (Contd.)</a:t>
            </a:r>
            <a:endParaRPr lang="en-CA" altLang="en-US" dirty="0"/>
          </a:p>
        </p:txBody>
      </p:sp>
      <p:sp>
        <p:nvSpPr>
          <p:cNvPr id="13315" name="Content Placeholder 2"/>
          <p:cNvSpPr>
            <a:spLocks noGrp="1"/>
          </p:cNvSpPr>
          <p:nvPr>
            <p:ph idx="1"/>
          </p:nvPr>
        </p:nvSpPr>
        <p:spPr>
          <a:xfrm>
            <a:off x="145215" y="798944"/>
            <a:ext cx="8968902" cy="3942389"/>
          </a:xfrm>
        </p:spPr>
        <p:txBody>
          <a:bodyPr/>
          <a:lstStyle/>
          <a:p>
            <a:pPr marL="0" indent="0">
              <a:spcBef>
                <a:spcPts val="100"/>
              </a:spcBef>
              <a:spcAft>
                <a:spcPts val="100"/>
              </a:spcAft>
              <a:buNone/>
            </a:pPr>
            <a:r>
              <a:rPr lang="en-US" sz="1600" b="1" dirty="0"/>
              <a:t>Key features of Cisco SD-WAN</a:t>
            </a:r>
          </a:p>
          <a:p>
            <a:pPr marL="541338" indent="-179388">
              <a:spcBef>
                <a:spcPts val="100"/>
              </a:spcBef>
              <a:spcAft>
                <a:spcPts val="100"/>
              </a:spcAft>
              <a:buClr>
                <a:srgbClr val="000000"/>
              </a:buClr>
              <a:buSzPct val="100000"/>
              <a:buFont typeface="Arial" panose="020B0604020202020204" pitchFamily="34" charset="0"/>
              <a:buChar char="•"/>
            </a:pPr>
            <a:r>
              <a:rPr lang="en-US" sz="1600" dirty="0"/>
              <a:t>Cloud-first architecture</a:t>
            </a:r>
          </a:p>
          <a:p>
            <a:pPr marL="541338" indent="-179388">
              <a:spcBef>
                <a:spcPts val="100"/>
              </a:spcBef>
              <a:spcAft>
                <a:spcPts val="100"/>
              </a:spcAft>
              <a:buClr>
                <a:srgbClr val="000000"/>
              </a:buClr>
              <a:buSzPct val="100000"/>
              <a:buFont typeface="Arial" panose="020B0604020202020204" pitchFamily="34" charset="0"/>
              <a:buChar char="•"/>
            </a:pPr>
            <a:r>
              <a:rPr lang="en-US" sz="1600" dirty="0"/>
              <a:t>Embedded security</a:t>
            </a:r>
          </a:p>
          <a:p>
            <a:pPr marL="541338" indent="-179388">
              <a:spcBef>
                <a:spcPts val="100"/>
              </a:spcBef>
              <a:spcAft>
                <a:spcPts val="100"/>
              </a:spcAft>
              <a:buClr>
                <a:srgbClr val="000000"/>
              </a:buClr>
              <a:buSzPct val="100000"/>
              <a:buFont typeface="Arial" panose="020B0604020202020204" pitchFamily="34" charset="0"/>
              <a:buChar char="•"/>
            </a:pPr>
            <a:r>
              <a:rPr lang="en-US" sz="1600" dirty="0"/>
              <a:t>Predictable application experience</a:t>
            </a:r>
          </a:p>
          <a:p>
            <a:pPr marL="0" indent="0">
              <a:spcBef>
                <a:spcPts val="100"/>
              </a:spcBef>
              <a:spcAft>
                <a:spcPts val="100"/>
              </a:spcAft>
              <a:buNone/>
            </a:pPr>
            <a:r>
              <a:rPr lang="en-US" sz="1600" b="1" dirty="0"/>
              <a:t>Cisco SD-WAN components</a:t>
            </a:r>
            <a:endParaRPr lang="en-GB" sz="1600" dirty="0"/>
          </a:p>
          <a:p>
            <a:pPr marL="541338" indent="-179388">
              <a:spcBef>
                <a:spcPts val="100"/>
              </a:spcBef>
              <a:spcAft>
                <a:spcPts val="100"/>
              </a:spcAft>
              <a:buFont typeface="Arial" pitchFamily="34" charset="0"/>
              <a:buChar char="•"/>
            </a:pPr>
            <a:r>
              <a:rPr lang="en-GB" sz="1600" b="1" dirty="0"/>
              <a:t>vManage Network Management System (NMS): </a:t>
            </a:r>
            <a:r>
              <a:rPr lang="en-US" sz="1600" dirty="0"/>
              <a:t>Centralized network management system, so that you can configure overlay networks from a dashboard.</a:t>
            </a:r>
            <a:endParaRPr lang="en-GB" sz="1600" b="1" dirty="0"/>
          </a:p>
          <a:p>
            <a:pPr marL="541338" indent="-179388">
              <a:spcBef>
                <a:spcPts val="100"/>
              </a:spcBef>
              <a:spcAft>
                <a:spcPts val="100"/>
              </a:spcAft>
              <a:buFont typeface="Arial" pitchFamily="34" charset="0"/>
              <a:buChar char="•"/>
            </a:pPr>
            <a:r>
              <a:rPr lang="en-GB" sz="1600" b="1" dirty="0"/>
              <a:t>vSmart Controller: </a:t>
            </a:r>
            <a:r>
              <a:rPr lang="en-US" sz="1600" dirty="0"/>
              <a:t>Controls the flow of data traffic by working with the vBond orchestrator to authenticate SD-WAN devices as they join the network.</a:t>
            </a:r>
            <a:endParaRPr lang="en-GB" sz="1600" b="1" dirty="0"/>
          </a:p>
          <a:p>
            <a:pPr marL="541338" indent="-179388">
              <a:spcBef>
                <a:spcPts val="100"/>
              </a:spcBef>
              <a:spcAft>
                <a:spcPts val="100"/>
              </a:spcAft>
              <a:buFont typeface="Arial" pitchFamily="34" charset="0"/>
              <a:buChar char="•"/>
            </a:pPr>
            <a:r>
              <a:rPr lang="en-GB" sz="1600" b="1" dirty="0"/>
              <a:t>vBond Orchestrator: </a:t>
            </a:r>
            <a:r>
              <a:rPr lang="en-US" sz="1600" dirty="0"/>
              <a:t>Orchestrates connectivity between vEdge routers and vSmart controllers.</a:t>
            </a:r>
            <a:endParaRPr lang="en-GB" sz="1600" b="1" dirty="0"/>
          </a:p>
          <a:p>
            <a:pPr marL="541338" indent="-179388">
              <a:spcBef>
                <a:spcPts val="100"/>
              </a:spcBef>
              <a:spcAft>
                <a:spcPts val="100"/>
              </a:spcAft>
              <a:buFont typeface="Arial" pitchFamily="34" charset="0"/>
              <a:buChar char="•"/>
            </a:pPr>
            <a:r>
              <a:rPr lang="en-GB" sz="1600" b="1" dirty="0"/>
              <a:t>vEdge Routers: </a:t>
            </a:r>
            <a:r>
              <a:rPr lang="en-US" sz="1600" dirty="0"/>
              <a:t>Provisioned at the perimeter of a site and delivered as hardware, software, cloud or virtualized components, vEdge Routers secure virtual overlay network over a mix of WAN transports.</a:t>
            </a:r>
            <a:endParaRPr lang="en-GB" sz="1600" dirty="0"/>
          </a:p>
        </p:txBody>
      </p:sp>
    </p:spTree>
    <p:extLst>
      <p:ext uri="{BB962C8B-B14F-4D97-AF65-F5344CB8AC3E}">
        <p14:creationId xmlns:p14="http://schemas.microsoft.com/office/powerpoint/2010/main" val="369029852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Cisco SD WAN (Contd.)</a:t>
            </a:r>
            <a:endParaRPr lang="en-CA" altLang="en-US" dirty="0"/>
          </a:p>
        </p:txBody>
      </p:sp>
      <p:sp>
        <p:nvSpPr>
          <p:cNvPr id="13315" name="Content Placeholder 2"/>
          <p:cNvSpPr>
            <a:spLocks noGrp="1"/>
          </p:cNvSpPr>
          <p:nvPr>
            <p:ph idx="1"/>
          </p:nvPr>
        </p:nvSpPr>
        <p:spPr>
          <a:xfrm>
            <a:off x="133676" y="755397"/>
            <a:ext cx="8667109" cy="3832964"/>
          </a:xfrm>
        </p:spPr>
        <p:txBody>
          <a:bodyPr/>
          <a:lstStyle/>
          <a:p>
            <a:pPr marL="0" indent="0">
              <a:spcBef>
                <a:spcPts val="0"/>
              </a:spcBef>
              <a:spcAft>
                <a:spcPts val="0"/>
              </a:spcAft>
              <a:buNone/>
            </a:pPr>
            <a:r>
              <a:rPr lang="en-GB" sz="1600" b="1" dirty="0"/>
              <a:t>Cisco SD WAN APIs</a:t>
            </a:r>
          </a:p>
          <a:p>
            <a:pPr marL="174625" indent="-174625">
              <a:spcBef>
                <a:spcPts val="0"/>
              </a:spcBef>
              <a:spcAft>
                <a:spcPts val="400"/>
              </a:spcAft>
              <a:buFont typeface="Arial" pitchFamily="34" charset="0"/>
              <a:buChar char="•"/>
            </a:pPr>
            <a:r>
              <a:rPr lang="en-GB" sz="1600" dirty="0"/>
              <a:t>The Cisco SD-WAN software provides a REST API, which is a programmatic interface for controlling, configuring, and monitoring the devices in an overlay network.</a:t>
            </a:r>
          </a:p>
          <a:p>
            <a:pPr marL="174625" indent="-174625">
              <a:spcBef>
                <a:spcPts val="0"/>
              </a:spcBef>
              <a:spcAft>
                <a:spcPts val="400"/>
              </a:spcAft>
              <a:buFont typeface="Arial" pitchFamily="34" charset="0"/>
              <a:buChar char="•"/>
            </a:pPr>
            <a:r>
              <a:rPr lang="en-GB" sz="1600" dirty="0"/>
              <a:t>The Cisco SD-WAN REST API calls expose the functionality of the software and hardware features or </a:t>
            </a:r>
            <a:r>
              <a:rPr lang="en-IN" sz="1600" dirty="0"/>
              <a:t>of the normal operations you perform to maintain SD-WAN devices and the overlay network itself.</a:t>
            </a:r>
            <a:r>
              <a:rPr lang="en-GB" sz="1600" dirty="0"/>
              <a:t> Each of these features or operations is called a resource. </a:t>
            </a:r>
          </a:p>
          <a:p>
            <a:pPr marL="174625" indent="-174625">
              <a:spcBef>
                <a:spcPts val="0"/>
              </a:spcBef>
              <a:spcAft>
                <a:spcPts val="400"/>
              </a:spcAft>
              <a:buFont typeface="Arial" pitchFamily="34" charset="0"/>
              <a:buChar char="•"/>
            </a:pPr>
            <a:r>
              <a:rPr lang="en-US" sz="1600" dirty="0"/>
              <a:t>Resources are grouped into collections. The SD-WAN REST API resources are grouped into the following collections:</a:t>
            </a:r>
            <a:endParaRPr lang="en-GB" sz="1600" strike="sngStrike" dirty="0"/>
          </a:p>
          <a:p>
            <a:pPr marL="533400">
              <a:spcBef>
                <a:spcPts val="0"/>
              </a:spcBef>
              <a:spcAft>
                <a:spcPts val="0"/>
              </a:spcAft>
              <a:buFont typeface="Arial" pitchFamily="34" charset="0"/>
              <a:buChar char="•"/>
            </a:pPr>
            <a:r>
              <a:rPr lang="en-GB" sz="1600" dirty="0"/>
              <a:t>Administration</a:t>
            </a:r>
          </a:p>
          <a:p>
            <a:pPr marL="533400">
              <a:spcBef>
                <a:spcPts val="0"/>
              </a:spcBef>
              <a:spcAft>
                <a:spcPts val="0"/>
              </a:spcAft>
              <a:buFont typeface="Arial" pitchFamily="34" charset="0"/>
              <a:buChar char="•"/>
            </a:pPr>
            <a:r>
              <a:rPr lang="en-GB" sz="1600" dirty="0"/>
              <a:t>Certificate Management</a:t>
            </a:r>
          </a:p>
          <a:p>
            <a:pPr marL="533400">
              <a:spcBef>
                <a:spcPts val="0"/>
              </a:spcBef>
              <a:spcAft>
                <a:spcPts val="0"/>
              </a:spcAft>
              <a:buFont typeface="Arial" pitchFamily="34" charset="0"/>
              <a:buChar char="•"/>
            </a:pPr>
            <a:r>
              <a:rPr lang="en-GB" sz="1600" dirty="0"/>
              <a:t>Configuration</a:t>
            </a:r>
          </a:p>
          <a:p>
            <a:pPr marL="533400">
              <a:spcBef>
                <a:spcPts val="0"/>
              </a:spcBef>
              <a:spcAft>
                <a:spcPts val="0"/>
              </a:spcAft>
              <a:buFont typeface="Arial" pitchFamily="34" charset="0"/>
              <a:buChar char="•"/>
            </a:pPr>
            <a:r>
              <a:rPr lang="en-GB" sz="1600" dirty="0"/>
              <a:t>Device Inventory</a:t>
            </a:r>
          </a:p>
          <a:p>
            <a:pPr marL="533400">
              <a:spcBef>
                <a:spcPts val="0"/>
              </a:spcBef>
              <a:spcAft>
                <a:spcPts val="0"/>
              </a:spcAft>
              <a:buFont typeface="Arial" pitchFamily="34" charset="0"/>
              <a:buChar char="•"/>
            </a:pPr>
            <a:r>
              <a:rPr lang="en-GB" sz="1600" dirty="0"/>
              <a:t>Monitoring</a:t>
            </a:r>
          </a:p>
          <a:p>
            <a:pPr marL="533400">
              <a:spcBef>
                <a:spcPts val="0"/>
              </a:spcBef>
              <a:spcAft>
                <a:spcPts val="0"/>
              </a:spcAft>
              <a:buFont typeface="Arial" pitchFamily="34" charset="0"/>
              <a:buChar char="•"/>
            </a:pPr>
            <a:r>
              <a:rPr lang="en-GB" sz="1600" dirty="0"/>
              <a:t>Real-Time Monitoring</a:t>
            </a:r>
          </a:p>
          <a:p>
            <a:pPr marL="533400">
              <a:spcBef>
                <a:spcPts val="0"/>
              </a:spcBef>
              <a:spcAft>
                <a:spcPts val="0"/>
              </a:spcAft>
              <a:buFont typeface="Arial" pitchFamily="34" charset="0"/>
              <a:buChar char="•"/>
            </a:pPr>
            <a:r>
              <a:rPr lang="en-GB" sz="1600" dirty="0"/>
              <a:t>Troubleshooting Tools</a:t>
            </a:r>
          </a:p>
          <a:p>
            <a:pPr marL="0" indent="0">
              <a:spcBef>
                <a:spcPts val="300"/>
              </a:spcBef>
              <a:spcAft>
                <a:spcPts val="0"/>
              </a:spcAft>
              <a:buNone/>
            </a:pPr>
            <a:endParaRPr lang="en-GB" sz="1600" dirty="0"/>
          </a:p>
        </p:txBody>
      </p:sp>
    </p:spTree>
    <p:extLst>
      <p:ext uri="{BB962C8B-B14F-4D97-AF65-F5344CB8AC3E}">
        <p14:creationId xmlns:p14="http://schemas.microsoft.com/office/powerpoint/2010/main" val="372552763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8: Best Practices</a:t>
            </a:r>
          </a:p>
        </p:txBody>
      </p:sp>
      <p:sp>
        <p:nvSpPr>
          <p:cNvPr id="11266" name="Content Placeholder"/>
          <p:cNvSpPr>
            <a:spLocks noGrp="1" noChangeArrowheads="1"/>
          </p:cNvSpPr>
          <p:nvPr>
            <p:ph idx="1"/>
          </p:nvPr>
        </p:nvSpPr>
        <p:spPr/>
        <p:txBody>
          <a:bodyPr/>
          <a:lstStyle/>
          <a:p>
            <a:pPr marL="169863" lvl="2">
              <a:lnSpc>
                <a:spcPct val="85000"/>
              </a:lnSpc>
              <a:spcBef>
                <a:spcPct val="30000"/>
              </a:spcBef>
              <a:spcAft>
                <a:spcPts val="600"/>
              </a:spcAft>
              <a:buClr>
                <a:srgbClr val="000000"/>
              </a:buClr>
              <a:buSzPct val="90000"/>
              <a:buNone/>
            </a:pPr>
            <a:r>
              <a:rPr lang="en-GB" sz="1600" dirty="0"/>
              <a:t>Topic 8.3</a:t>
            </a:r>
          </a:p>
          <a:p>
            <a:pPr marL="169863" lvl="2">
              <a:lnSpc>
                <a:spcPct val="85000"/>
              </a:lnSpc>
              <a:spcBef>
                <a:spcPts val="0"/>
              </a:spcBef>
              <a:buClr>
                <a:srgbClr val="000000"/>
              </a:buClr>
              <a:buSzPct val="90000"/>
              <a:buFont typeface="Arial" panose="020B0604020202020204" pitchFamily="34" charset="0"/>
              <a:buChar char="•"/>
            </a:pPr>
            <a:r>
              <a:rPr lang="en-GB" sz="1600" dirty="0"/>
              <a:t>Introduce data model and explain how model-driven programmability inherits the power of models.</a:t>
            </a:r>
          </a:p>
          <a:p>
            <a:pPr marL="169863" lvl="2">
              <a:lnSpc>
                <a:spcPct val="85000"/>
              </a:lnSpc>
              <a:spcBef>
                <a:spcPts val="0"/>
              </a:spcBef>
              <a:buClr>
                <a:srgbClr val="000000"/>
              </a:buClr>
              <a:buSzPct val="90000"/>
              <a:buFont typeface="Arial" panose="020B0604020202020204" pitchFamily="34" charset="0"/>
              <a:buChar char="•"/>
            </a:pPr>
            <a:r>
              <a:rPr sz="1600" dirty="0"/>
              <a:t>Explain YANG with the help of a real life example.</a:t>
            </a:r>
          </a:p>
          <a:p>
            <a:pPr marL="169863" lvl="2">
              <a:lnSpc>
                <a:spcPct val="85000"/>
              </a:lnSpc>
              <a:spcBef>
                <a:spcPts val="0"/>
              </a:spcBef>
              <a:buClr>
                <a:srgbClr val="000000"/>
              </a:buClr>
              <a:buSzPct val="90000"/>
              <a:buFont typeface="Arial" panose="020B0604020202020204" pitchFamily="34" charset="0"/>
              <a:buChar char="•"/>
            </a:pPr>
            <a:r>
              <a:rPr lang="en-US" sz="1600" dirty="0"/>
              <a:t>List the commonly used YANG terms.</a:t>
            </a:r>
          </a:p>
          <a:p>
            <a:pPr marL="169863" lvl="2">
              <a:lnSpc>
                <a:spcPct val="85000"/>
              </a:lnSpc>
              <a:spcBef>
                <a:spcPts val="0"/>
              </a:spcBef>
              <a:buClr>
                <a:srgbClr val="000000"/>
              </a:buClr>
              <a:buSzPct val="90000"/>
              <a:buFont typeface="Arial" panose="020B0604020202020204" pitchFamily="34" charset="0"/>
              <a:buChar char="•"/>
            </a:pPr>
            <a:r>
              <a:rPr lang="en-US" sz="1600" dirty="0"/>
              <a:t>After explaining the concepts of YANG, RESTCONF and NETCONF, ask the learners to identify the differences between the three.</a:t>
            </a:r>
            <a:endParaRPr lang="en-IN" sz="1600" dirty="0"/>
          </a:p>
          <a:p>
            <a:pPr marL="0" lvl="2" indent="0">
              <a:lnSpc>
                <a:spcPct val="85000"/>
              </a:lnSpc>
              <a:spcBef>
                <a:spcPts val="0"/>
              </a:spcBef>
              <a:buClr>
                <a:srgbClr val="000000"/>
              </a:buClr>
              <a:buSzPct val="90000"/>
              <a:buNone/>
            </a:pPr>
            <a:endParaRPr lang="en-GB" sz="1600" dirty="0"/>
          </a:p>
          <a:p>
            <a:pPr marL="169863" lvl="2">
              <a:lnSpc>
                <a:spcPct val="85000"/>
              </a:lnSpc>
              <a:spcBef>
                <a:spcPts val="0"/>
              </a:spcBef>
              <a:buClr>
                <a:srgbClr val="000000"/>
              </a:buClr>
              <a:buSzPct val="90000"/>
              <a:buNone/>
            </a:pPr>
            <a:r>
              <a:rPr lang="en-GB" sz="1600" dirty="0"/>
              <a:t>Topic 8.4</a:t>
            </a:r>
          </a:p>
          <a:p>
            <a:pPr marL="169863" lvl="2">
              <a:lnSpc>
                <a:spcPct val="85000"/>
              </a:lnSpc>
              <a:spcBef>
                <a:spcPts val="0"/>
              </a:spcBef>
              <a:buClr>
                <a:srgbClr val="000000"/>
              </a:buClr>
              <a:buSzPct val="90000"/>
              <a:buFont typeface="Arial" pitchFamily="34" charset="0"/>
              <a:buChar char="•"/>
            </a:pPr>
            <a:r>
              <a:rPr lang="en-GB" sz="1600" dirty="0"/>
              <a:t>Ask the class to mention the importance of network automation.</a:t>
            </a:r>
          </a:p>
          <a:p>
            <a:pPr marL="169863" lvl="2">
              <a:lnSpc>
                <a:spcPct val="85000"/>
              </a:lnSpc>
              <a:spcBef>
                <a:spcPts val="0"/>
              </a:spcBef>
              <a:buClr>
                <a:srgbClr val="000000"/>
              </a:buClr>
              <a:buSzPct val="90000"/>
              <a:buFont typeface="Arial" pitchFamily="34" charset="0"/>
              <a:buChar char="•"/>
            </a:pPr>
            <a:r>
              <a:rPr lang="en-GB" sz="1600" dirty="0"/>
              <a:t>Explain how to access the Cisco DNA Center Using REST APIs in Python via a video.</a:t>
            </a:r>
          </a:p>
          <a:p>
            <a:pPr marL="169863" lvl="2">
              <a:lnSpc>
                <a:spcPct val="85000"/>
              </a:lnSpc>
              <a:spcBef>
                <a:spcPts val="0"/>
              </a:spcBef>
              <a:buClr>
                <a:srgbClr val="000000"/>
              </a:buClr>
              <a:buSzPct val="90000"/>
              <a:buFont typeface="Arial" pitchFamily="34" charset="0"/>
              <a:buChar char="•"/>
            </a:pPr>
            <a:r>
              <a:rPr lang="en-IN" sz="1600" dirty="0"/>
              <a:t>Explain how to access a Cisco APIC Using REST APIs in Python via a video.</a:t>
            </a:r>
          </a:p>
          <a:p>
            <a:pPr marL="169863" lvl="2">
              <a:lnSpc>
                <a:spcPct val="85000"/>
              </a:lnSpc>
              <a:spcBef>
                <a:spcPts val="0"/>
              </a:spcBef>
              <a:buClr>
                <a:srgbClr val="000000"/>
              </a:buClr>
              <a:buSzPct val="90000"/>
              <a:buFont typeface="Arial" pitchFamily="34" charset="0"/>
              <a:buChar char="•"/>
            </a:pPr>
            <a:r>
              <a:rPr lang="en-IN" sz="1600" dirty="0"/>
              <a:t>Discuss all Cisco Network Management platforms including architectures, APIs, examples, benefits, and so on.</a:t>
            </a:r>
          </a:p>
          <a:p>
            <a:pPr marL="169863" lvl="2">
              <a:lnSpc>
                <a:spcPct val="85000"/>
              </a:lnSpc>
              <a:spcBef>
                <a:spcPts val="0"/>
              </a:spcBef>
              <a:buClr>
                <a:srgbClr val="000000"/>
              </a:buClr>
              <a:buSzPct val="90000"/>
              <a:buFont typeface="Arial" pitchFamily="34" charset="0"/>
              <a:buChar char="•"/>
            </a:pPr>
            <a:r>
              <a:rPr lang="en-IN" sz="1600" dirty="0"/>
              <a:t>Demonstrate a video of how to access </a:t>
            </a:r>
            <a:r>
              <a:rPr lang="en-IN" sz="1600" dirty="0" err="1"/>
              <a:t>meraki</a:t>
            </a:r>
            <a:r>
              <a:rPr lang="en-IN" sz="1600" dirty="0"/>
              <a:t> dashboard using REST APIs in Python.</a:t>
            </a:r>
            <a:endParaRPr lang="en-GB" sz="1600" dirty="0"/>
          </a:p>
          <a:p>
            <a:pPr lvl="1">
              <a:lnSpc>
                <a:spcPct val="85000"/>
              </a:lnSpc>
              <a:spcBef>
                <a:spcPct val="30000"/>
              </a:spcBef>
              <a:buNone/>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332760933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Network Management </a:t>
            </a:r>
            <a:br>
              <a:rPr altLang="en-US" sz="1600" dirty="0"/>
            </a:br>
            <a:r>
              <a:rPr dirty="0"/>
              <a:t>Video </a:t>
            </a:r>
            <a:r>
              <a:rPr lang="en-US" dirty="0"/>
              <a:t>–</a:t>
            </a:r>
            <a:r>
              <a:rPr dirty="0"/>
              <a:t> </a:t>
            </a:r>
            <a:r>
              <a:rPr lang="en-GB" dirty="0"/>
              <a:t>Access Cisco SD-WAN Using REST APIs in Python</a:t>
            </a:r>
            <a:endParaRPr lang="en-CA" altLang="en-US" dirty="0"/>
          </a:p>
        </p:txBody>
      </p:sp>
      <p:sp>
        <p:nvSpPr>
          <p:cNvPr id="5" name="Content Placeholder 2"/>
          <p:cNvSpPr>
            <a:spLocks noGrp="1"/>
          </p:cNvSpPr>
          <p:nvPr>
            <p:ph idx="1"/>
          </p:nvPr>
        </p:nvSpPr>
        <p:spPr>
          <a:xfrm>
            <a:off x="151918" y="864296"/>
            <a:ext cx="8791665" cy="3757808"/>
          </a:xfrm>
        </p:spPr>
        <p:txBody>
          <a:bodyPr/>
          <a:lstStyle/>
          <a:p>
            <a:pPr>
              <a:buNone/>
            </a:pPr>
            <a:r>
              <a:rPr lang="en-GB" sz="1600" dirty="0"/>
              <a:t>Watch the video to learn how to access the Cisco SD-WAN Using REST APIs in Python</a:t>
            </a:r>
          </a:p>
          <a:p>
            <a:pPr marL="0" indent="0">
              <a:buNone/>
            </a:pPr>
            <a:endParaRPr lang="en-GB" sz="1800" dirty="0"/>
          </a:p>
          <a:p>
            <a:pPr>
              <a:buNone/>
            </a:pPr>
            <a:endParaRPr lang="en-GB" sz="1800" dirty="0"/>
          </a:p>
          <a:p>
            <a:pPr>
              <a:buNone/>
            </a:pPr>
            <a:endParaRPr lang="en-GB" sz="1800" dirty="0"/>
          </a:p>
          <a:p>
            <a:pPr>
              <a:buNone/>
            </a:pPr>
            <a:endParaRPr lang="en-GB" sz="1800" dirty="0"/>
          </a:p>
        </p:txBody>
      </p:sp>
      <p:pic>
        <p:nvPicPr>
          <p:cNvPr id="4" name="Picture 3" descr="8.4.20.PNG"/>
          <p:cNvPicPr>
            <a:picLocks noChangeAspect="1"/>
          </p:cNvPicPr>
          <p:nvPr/>
        </p:nvPicPr>
        <p:blipFill>
          <a:blip r:embed="rId3"/>
          <a:stretch>
            <a:fillRect/>
          </a:stretch>
        </p:blipFill>
        <p:spPr>
          <a:xfrm>
            <a:off x="1290768" y="1293005"/>
            <a:ext cx="6430019" cy="3409623"/>
          </a:xfrm>
          <a:prstGeom prst="rect">
            <a:avLst/>
          </a:prstGeom>
        </p:spPr>
      </p:pic>
    </p:spTree>
    <p:extLst>
      <p:ext uri="{BB962C8B-B14F-4D97-AF65-F5344CB8AC3E}">
        <p14:creationId xmlns:p14="http://schemas.microsoft.com/office/powerpoint/2010/main" val="256177477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049" y="1295409"/>
            <a:ext cx="8976951" cy="1802391"/>
          </a:xfrm>
        </p:spPr>
        <p:txBody>
          <a:bodyPr/>
          <a:lstStyle/>
          <a:p>
            <a:r>
              <a:rPr dirty="0">
                <a:solidFill>
                  <a:schemeClr val="accent5">
                    <a:lumMod val="40000"/>
                    <a:lumOff val="60000"/>
                  </a:schemeClr>
                </a:solidFill>
              </a:rPr>
              <a:t>8</a:t>
            </a:r>
            <a:r>
              <a:rPr lang="en-US" dirty="0">
                <a:solidFill>
                  <a:schemeClr val="accent5">
                    <a:lumMod val="40000"/>
                    <a:lumOff val="60000"/>
                  </a:schemeClr>
                </a:solidFill>
              </a:rPr>
              <a:t>.5 Cisco Compute Management</a:t>
            </a:r>
            <a:endParaRPr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339664643"/>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lang="en-US" altLang="en-US" sz="1600" dirty="0"/>
              <a:t>Cisco Compute Management </a:t>
            </a:r>
            <a:br>
              <a:rPr lang="en-US" altLang="en-US" sz="1600" dirty="0"/>
            </a:br>
            <a:r>
              <a:rPr dirty="0"/>
              <a:t>Cisco Compute Solutions</a:t>
            </a:r>
            <a:endParaRPr lang="en-CA" altLang="en-US" dirty="0"/>
          </a:p>
        </p:txBody>
      </p:sp>
      <p:sp>
        <p:nvSpPr>
          <p:cNvPr id="13315" name="Content Placeholder 2"/>
          <p:cNvSpPr>
            <a:spLocks noGrp="1"/>
          </p:cNvSpPr>
          <p:nvPr>
            <p:ph idx="1"/>
          </p:nvPr>
        </p:nvSpPr>
        <p:spPr>
          <a:xfrm>
            <a:off x="114708" y="774083"/>
            <a:ext cx="8968902" cy="4222532"/>
          </a:xfrm>
        </p:spPr>
        <p:txBody>
          <a:bodyPr/>
          <a:lstStyle/>
          <a:p>
            <a:pPr>
              <a:spcBef>
                <a:spcPts val="300"/>
              </a:spcBef>
              <a:spcAft>
                <a:spcPts val="300"/>
              </a:spcAft>
              <a:buFont typeface="Arial" panose="020B0604020202020204" pitchFamily="34" charset="0"/>
              <a:buChar char="•"/>
            </a:pPr>
            <a:r>
              <a:rPr lang="en-US" sz="1600" dirty="0"/>
              <a:t>The Cisco Unified Computing System (UCS), along with its software and SaaS adjuncts provides a complete physical and logical plant for compute, networking, and storage in the modern datacenter.</a:t>
            </a:r>
          </a:p>
          <a:p>
            <a:pPr>
              <a:spcBef>
                <a:spcPts val="300"/>
              </a:spcBef>
              <a:spcAft>
                <a:spcPts val="300"/>
              </a:spcAft>
              <a:buFont typeface="Arial" panose="020B0604020202020204" pitchFamily="34" charset="0"/>
              <a:buChar char="•"/>
            </a:pPr>
            <a:r>
              <a:rPr lang="en-US" sz="1600" b="1" dirty="0"/>
              <a:t>UCS tools and services</a:t>
            </a:r>
            <a:r>
              <a:rPr lang="en-US" sz="1600" dirty="0"/>
              <a:t>: </a:t>
            </a:r>
            <a:r>
              <a:rPr lang="en-IN" sz="1600" dirty="0"/>
              <a:t>UCS-Manager, UCS-Director, SaaS global infrastructure management system, and Intersight.</a:t>
            </a:r>
            <a:endParaRPr lang="en-US" sz="1600" dirty="0"/>
          </a:p>
          <a:p>
            <a:pPr marL="176213" indent="-176213">
              <a:spcBef>
                <a:spcPts val="300"/>
              </a:spcBef>
              <a:spcAft>
                <a:spcPts val="300"/>
              </a:spcAft>
              <a:buFont typeface="Arial" pitchFamily="34" charset="0"/>
              <a:buChar char="•"/>
            </a:pPr>
            <a:r>
              <a:rPr lang="en-US" sz="1600" dirty="0"/>
              <a:t>UCS is ‘hyperconverged’ infrastructure. </a:t>
            </a:r>
          </a:p>
          <a:p>
            <a:pPr marL="176213" indent="-176213">
              <a:spcBef>
                <a:spcPts val="300"/>
              </a:spcBef>
              <a:spcAft>
                <a:spcPts val="300"/>
              </a:spcAft>
              <a:buFont typeface="Arial" pitchFamily="34" charset="0"/>
              <a:buChar char="•"/>
            </a:pPr>
            <a:r>
              <a:rPr lang="en-IN" sz="1600" dirty="0"/>
              <a:t>In very abstract terms, UCS virtualizes physical infrastructure and makes it uniformly software-definable.</a:t>
            </a:r>
            <a:endParaRPr lang="en-GB" sz="1600" dirty="0"/>
          </a:p>
        </p:txBody>
      </p:sp>
    </p:spTree>
    <p:extLst>
      <p:ext uri="{BB962C8B-B14F-4D97-AF65-F5344CB8AC3E}">
        <p14:creationId xmlns:p14="http://schemas.microsoft.com/office/powerpoint/2010/main" val="1358986759"/>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134495" cy="757551"/>
          </a:xfrm>
        </p:spPr>
        <p:txBody>
          <a:bodyPr/>
          <a:lstStyle/>
          <a:p>
            <a:r>
              <a:rPr altLang="en-US" sz="1600" dirty="0"/>
              <a:t>Cisco Compute Management </a:t>
            </a:r>
            <a:br>
              <a:rPr altLang="en-US" sz="1600" dirty="0"/>
            </a:br>
            <a:r>
              <a:rPr dirty="0"/>
              <a:t>Cisco UCS Manager</a:t>
            </a:r>
            <a:endParaRPr lang="en-CA" altLang="en-US" dirty="0"/>
          </a:p>
        </p:txBody>
      </p:sp>
      <p:sp>
        <p:nvSpPr>
          <p:cNvPr id="13315" name="Content Placeholder 1"/>
          <p:cNvSpPr>
            <a:spLocks noGrp="1"/>
          </p:cNvSpPr>
          <p:nvPr>
            <p:ph idx="1"/>
          </p:nvPr>
        </p:nvSpPr>
        <p:spPr>
          <a:xfrm>
            <a:off x="127642" y="740534"/>
            <a:ext cx="3661763" cy="2412880"/>
          </a:xfrm>
        </p:spPr>
        <p:txBody>
          <a:bodyPr/>
          <a:lstStyle/>
          <a:p>
            <a:pPr marL="176213" indent="-176213">
              <a:buFont typeface="Arial" pitchFamily="34" charset="0"/>
              <a:buChar char="•"/>
            </a:pPr>
            <a:r>
              <a:rPr lang="en-IN" sz="1600" dirty="0"/>
              <a:t>The Cisco Unified Computing System (UCS) is a data center server computer product line composed of computing hardware, switching fabric, embedded management software, and virtualization support.</a:t>
            </a:r>
          </a:p>
          <a:p>
            <a:pPr marL="176213" indent="-176213">
              <a:buFont typeface="Arial" pitchFamily="34" charset="0"/>
              <a:buChar char="•"/>
            </a:pPr>
            <a:r>
              <a:rPr lang="en-IN" sz="1600" dirty="0"/>
              <a:t>The products provide scalability by integrating many components of a data center. This lets users manage them as a single unit through UCS Manager, UCS Central, and the Cisco Integrated Management Controller. </a:t>
            </a:r>
            <a:endParaRPr lang="en-GB"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930" y="759436"/>
            <a:ext cx="4963158" cy="2959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1"/>
          <p:cNvSpPr txBox="1"/>
          <p:nvPr/>
        </p:nvSpPr>
        <p:spPr>
          <a:xfrm>
            <a:off x="3827476" y="3746535"/>
            <a:ext cx="4781064" cy="338554"/>
          </a:xfrm>
          <a:prstGeom prst="rect">
            <a:avLst/>
          </a:prstGeom>
          <a:noFill/>
        </p:spPr>
        <p:txBody>
          <a:bodyPr wrap="square" rtlCol="0">
            <a:spAutoFit/>
          </a:bodyPr>
          <a:lstStyle/>
          <a:p>
            <a:pPr algn="ctr"/>
            <a:r>
              <a:rPr lang="en-GB" sz="1600" dirty="0">
                <a:solidFill>
                  <a:srgbClr val="000000"/>
                </a:solidFill>
                <a:latin typeface="+mn-lt"/>
              </a:rPr>
              <a:t>Cisco UCS Manager Server Overview</a:t>
            </a:r>
            <a:endParaRPr lang="en-US" sz="1600" dirty="0">
              <a:solidFill>
                <a:srgbClr val="000000"/>
              </a:solidFill>
              <a:latin typeface="+mn-lt"/>
            </a:endParaRPr>
          </a:p>
        </p:txBody>
      </p:sp>
    </p:spTree>
    <p:extLst>
      <p:ext uri="{BB962C8B-B14F-4D97-AF65-F5344CB8AC3E}">
        <p14:creationId xmlns:p14="http://schemas.microsoft.com/office/powerpoint/2010/main" val="1213457235"/>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Manager (Contd.)</a:t>
            </a:r>
            <a:endParaRPr lang="en-CA" altLang="en-US" dirty="0"/>
          </a:p>
        </p:txBody>
      </p:sp>
      <p:sp>
        <p:nvSpPr>
          <p:cNvPr id="13315" name="Content Placeholder 2"/>
          <p:cNvSpPr>
            <a:spLocks noGrp="1"/>
          </p:cNvSpPr>
          <p:nvPr>
            <p:ph idx="1"/>
          </p:nvPr>
        </p:nvSpPr>
        <p:spPr>
          <a:xfrm>
            <a:off x="127206" y="688590"/>
            <a:ext cx="3708240" cy="3908523"/>
          </a:xfrm>
        </p:spPr>
        <p:txBody>
          <a:bodyPr/>
          <a:lstStyle/>
          <a:p>
            <a:pPr marL="176213" indent="-176213">
              <a:spcBef>
                <a:spcPts val="0"/>
              </a:spcBef>
              <a:spcAft>
                <a:spcPts val="300"/>
              </a:spcAft>
              <a:buFont typeface="Arial" pitchFamily="34" charset="0"/>
              <a:buChar char="•"/>
            </a:pPr>
            <a:r>
              <a:rPr lang="en-US" sz="1600" dirty="0"/>
              <a:t>Cisco UCS Manager</a:t>
            </a:r>
            <a:r>
              <a:rPr lang="en-US" dirty="0"/>
              <a:t> </a:t>
            </a:r>
            <a:r>
              <a:rPr lang="en-GB" sz="1600" dirty="0"/>
              <a:t>runs on the primary fabric interconnect and is assigned a Virtual IP address (VIP) </a:t>
            </a:r>
            <a:r>
              <a:rPr lang="en-IN" sz="1600" dirty="0"/>
              <a:t>with failover capability to the subordinate fabric interconnect</a:t>
            </a:r>
            <a:r>
              <a:rPr lang="en-GB" sz="1600" dirty="0"/>
              <a:t>.</a:t>
            </a:r>
          </a:p>
          <a:p>
            <a:pPr marL="176213" indent="-176213">
              <a:spcBef>
                <a:spcPts val="0"/>
              </a:spcBef>
              <a:spcAft>
                <a:spcPts val="300"/>
              </a:spcAft>
              <a:buFont typeface="Arial" pitchFamily="34" charset="0"/>
              <a:buChar char="•"/>
            </a:pPr>
            <a:r>
              <a:rPr lang="en-IN" sz="1600" dirty="0"/>
              <a:t>Cisco UCS Manager mediates all communication within the system</a:t>
            </a:r>
          </a:p>
          <a:p>
            <a:pPr marL="176213" indent="-176213">
              <a:spcBef>
                <a:spcPts val="0"/>
              </a:spcBef>
              <a:spcAft>
                <a:spcPts val="300"/>
              </a:spcAft>
              <a:buFont typeface="Arial" pitchFamily="34" charset="0"/>
              <a:buChar char="•"/>
            </a:pPr>
            <a:r>
              <a:rPr lang="en-US" sz="1600" dirty="0"/>
              <a:t>Cisco UCS Manager is aware of the current configuration and performs automated device discovery whenever a new resource is installed.</a:t>
            </a:r>
          </a:p>
          <a:p>
            <a:pPr marL="176213" indent="-176213">
              <a:spcBef>
                <a:spcPts val="0"/>
              </a:spcBef>
              <a:spcAft>
                <a:spcPts val="300"/>
              </a:spcAft>
              <a:buFont typeface="Arial" pitchFamily="34" charset="0"/>
              <a:buChar char="•"/>
            </a:pPr>
            <a:r>
              <a:rPr lang="en-IN" sz="1600" dirty="0"/>
              <a:t>After a resource is detected, Cisco UCS Manager adds it and its characteristics to the system inventory. </a:t>
            </a:r>
            <a:endParaRPr lang="en-GB" sz="16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34" t="3964" r="2676" b="2604"/>
          <a:stretch/>
        </p:blipFill>
        <p:spPr bwMode="auto">
          <a:xfrm>
            <a:off x="3728351" y="924892"/>
            <a:ext cx="5213258" cy="3172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35445" y="4140466"/>
            <a:ext cx="5152206" cy="338554"/>
          </a:xfrm>
          <a:prstGeom prst="rect">
            <a:avLst/>
          </a:prstGeom>
          <a:noFill/>
        </p:spPr>
        <p:txBody>
          <a:bodyPr wrap="square" rtlCol="0">
            <a:spAutoFit/>
          </a:bodyPr>
          <a:lstStyle/>
          <a:p>
            <a:pPr algn="ctr"/>
            <a:r>
              <a:rPr lang="en-GB" sz="1600" dirty="0">
                <a:solidFill>
                  <a:srgbClr val="000000"/>
                </a:solidFill>
              </a:rPr>
              <a:t>Cisco UCS Manager Graphical Interface</a:t>
            </a:r>
            <a:endParaRPr lang="en-US" sz="1600" dirty="0">
              <a:solidFill>
                <a:srgbClr val="000000"/>
              </a:solidFill>
            </a:endParaRPr>
          </a:p>
        </p:txBody>
      </p:sp>
    </p:spTree>
    <p:extLst>
      <p:ext uri="{BB962C8B-B14F-4D97-AF65-F5344CB8AC3E}">
        <p14:creationId xmlns:p14="http://schemas.microsoft.com/office/powerpoint/2010/main" val="2967385708"/>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Manager (Contd.)</a:t>
            </a:r>
            <a:endParaRPr lang="en-CA" altLang="en-US" dirty="0"/>
          </a:p>
        </p:txBody>
      </p:sp>
      <p:sp>
        <p:nvSpPr>
          <p:cNvPr id="2" name="Content Placeholder 1"/>
          <p:cNvSpPr txBox="1"/>
          <p:nvPr/>
        </p:nvSpPr>
        <p:spPr>
          <a:xfrm>
            <a:off x="140041" y="782594"/>
            <a:ext cx="9160478" cy="1231106"/>
          </a:xfrm>
          <a:prstGeom prst="rect">
            <a:avLst/>
          </a:prstGeom>
          <a:noFill/>
        </p:spPr>
        <p:txBody>
          <a:bodyPr wrap="square" rtlCol="0">
            <a:spAutoFit/>
          </a:bodyPr>
          <a:lstStyle/>
          <a:p>
            <a:pPr>
              <a:spcBef>
                <a:spcPts val="300"/>
              </a:spcBef>
              <a:spcAft>
                <a:spcPts val="300"/>
              </a:spcAft>
            </a:pPr>
            <a:r>
              <a:rPr lang="en-IN" sz="1600" b="1" dirty="0">
                <a:solidFill>
                  <a:schemeClr val="tx1">
                    <a:lumMod val="50000"/>
                  </a:schemeClr>
                </a:solidFill>
              </a:rPr>
              <a:t>Applying abstraction to servers</a:t>
            </a:r>
          </a:p>
          <a:p>
            <a:pPr marL="169863" lvl="1" indent="-169863" defTabSz="684213">
              <a:spcBef>
                <a:spcPts val="300"/>
              </a:spcBef>
              <a:spcAft>
                <a:spcPts val="300"/>
              </a:spcAft>
              <a:buClr>
                <a:schemeClr val="tx2"/>
              </a:buClr>
              <a:buSzPct val="90000"/>
              <a:buFont typeface="Arial" panose="020B0604020202020204" pitchFamily="34" charset="0"/>
              <a:buChar char="•"/>
            </a:pPr>
            <a:r>
              <a:rPr lang="en-IN" sz="1600" dirty="0">
                <a:solidFill>
                  <a:srgbClr val="000000"/>
                </a:solidFill>
                <a:latin typeface="+mn-lt"/>
                <a:ea typeface="ＭＳ Ｐゴシック" charset="0"/>
                <a:cs typeface="CiscoSans"/>
              </a:rPr>
              <a:t>Cisco UCS Management software provides an abstraction layer between server component interfaces and the administrator.</a:t>
            </a:r>
          </a:p>
          <a:p>
            <a:pPr marL="169863" lvl="1" indent="-169863" defTabSz="684213">
              <a:spcBef>
                <a:spcPts val="300"/>
              </a:spcBef>
              <a:spcAft>
                <a:spcPts val="300"/>
              </a:spcAft>
              <a:buClr>
                <a:schemeClr val="tx2"/>
              </a:buClr>
              <a:buSzPct val="90000"/>
              <a:buFont typeface="Arial" panose="020B0604020202020204" pitchFamily="34" charset="0"/>
              <a:buChar char="•"/>
            </a:pPr>
            <a:r>
              <a:rPr lang="en-IN" sz="1600" dirty="0">
                <a:solidFill>
                  <a:srgbClr val="000000"/>
                </a:solidFill>
                <a:latin typeface="+mn-lt"/>
                <a:ea typeface="ＭＳ Ｐゴシック" charset="0"/>
                <a:cs typeface="CiscoSans"/>
              </a:rPr>
              <a:t>The abstraction layer is </a:t>
            </a:r>
            <a:r>
              <a:rPr lang="en-IN" sz="1600" dirty="0">
                <a:solidFill>
                  <a:srgbClr val="000000"/>
                </a:solidFill>
                <a:latin typeface="+mn-lt"/>
              </a:rPr>
              <a:t>presented as a web-based GUI, an SSH CLI, and API.</a:t>
            </a:r>
          </a:p>
        </p:txBody>
      </p:sp>
      <p:sp>
        <p:nvSpPr>
          <p:cNvPr id="13315" name="Content Placeholder 2"/>
          <p:cNvSpPr>
            <a:spLocks noGrp="1"/>
          </p:cNvSpPr>
          <p:nvPr>
            <p:ph idx="1"/>
          </p:nvPr>
        </p:nvSpPr>
        <p:spPr>
          <a:xfrm>
            <a:off x="145217" y="1995205"/>
            <a:ext cx="4196125" cy="2240819"/>
          </a:xfrm>
        </p:spPr>
        <p:txBody>
          <a:bodyPr/>
          <a:lstStyle/>
          <a:p>
            <a:pPr marL="0" indent="0">
              <a:spcBef>
                <a:spcPts val="300"/>
              </a:spcBef>
              <a:spcAft>
                <a:spcPts val="300"/>
              </a:spcAft>
              <a:buNone/>
            </a:pPr>
            <a:r>
              <a:rPr lang="en-IN" sz="1600" b="1" dirty="0"/>
              <a:t>Cisco UCS Service Profiles</a:t>
            </a:r>
          </a:p>
          <a:p>
            <a:pPr>
              <a:spcBef>
                <a:spcPts val="300"/>
              </a:spcBef>
              <a:spcAft>
                <a:spcPts val="300"/>
              </a:spcAft>
              <a:buFont typeface="Arial" panose="020B0604020202020204" pitchFamily="34" charset="0"/>
              <a:buChar char="•"/>
            </a:pPr>
            <a:r>
              <a:rPr lang="en-GB" sz="1600" dirty="0"/>
              <a:t>Cisco UCS Manager uses Service Profiles to assign identity to a server </a:t>
            </a:r>
            <a:r>
              <a:rPr lang="en-US" sz="1600" dirty="0"/>
              <a:t>when a Service Profile is associated with a server</a:t>
            </a:r>
            <a:r>
              <a:rPr lang="en-GB" sz="1600" dirty="0"/>
              <a:t>.</a:t>
            </a:r>
          </a:p>
          <a:p>
            <a:pPr>
              <a:spcBef>
                <a:spcPts val="300"/>
              </a:spcBef>
              <a:spcAft>
                <a:spcPts val="300"/>
              </a:spcAft>
              <a:buFont typeface="Arial" panose="020B0604020202020204" pitchFamily="34" charset="0"/>
              <a:buChar char="•"/>
            </a:pPr>
            <a:r>
              <a:rPr lang="en-US" sz="1600" dirty="0"/>
              <a:t>Each UCS server can only have a single Service Profile association at a time.</a:t>
            </a:r>
          </a:p>
          <a:p>
            <a:pPr>
              <a:spcBef>
                <a:spcPts val="300"/>
              </a:spcBef>
              <a:spcAft>
                <a:spcPts val="300"/>
              </a:spcAft>
              <a:buFont typeface="Arial" panose="020B0604020202020204" pitchFamily="34" charset="0"/>
              <a:buChar char="•"/>
            </a:pPr>
            <a:r>
              <a:rPr lang="en-US" sz="1600" dirty="0"/>
              <a:t>Service Profiles can be disassociated from one server and associated to another.</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760" y="2440766"/>
            <a:ext cx="4731966" cy="1794204"/>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4240760" y="4268976"/>
            <a:ext cx="4731966" cy="338554"/>
          </a:xfrm>
          <a:prstGeom prst="rect">
            <a:avLst/>
          </a:prstGeom>
          <a:noFill/>
        </p:spPr>
        <p:txBody>
          <a:bodyPr wrap="square" rtlCol="0">
            <a:spAutoFit/>
          </a:bodyPr>
          <a:lstStyle/>
          <a:p>
            <a:pPr algn="ctr"/>
            <a:r>
              <a:rPr lang="en-US" sz="1600" dirty="0">
                <a:solidFill>
                  <a:srgbClr val="000000"/>
                </a:solidFill>
                <a:latin typeface="+mn-lt"/>
              </a:rPr>
              <a:t>Service Profile Application to Physical servers</a:t>
            </a:r>
          </a:p>
        </p:txBody>
      </p:sp>
    </p:spTree>
    <p:extLst>
      <p:ext uri="{BB962C8B-B14F-4D97-AF65-F5344CB8AC3E}">
        <p14:creationId xmlns:p14="http://schemas.microsoft.com/office/powerpoint/2010/main" val="4014640766"/>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Manager Servers</a:t>
            </a:r>
            <a:endParaRPr lang="en-CA" altLang="en-US" dirty="0"/>
          </a:p>
        </p:txBody>
      </p:sp>
      <p:sp>
        <p:nvSpPr>
          <p:cNvPr id="13315" name="Content Placeholder 2"/>
          <p:cNvSpPr>
            <a:spLocks noGrp="1"/>
          </p:cNvSpPr>
          <p:nvPr>
            <p:ph idx="1"/>
          </p:nvPr>
        </p:nvSpPr>
        <p:spPr>
          <a:xfrm>
            <a:off x="136976" y="733040"/>
            <a:ext cx="9089402" cy="3920974"/>
          </a:xfrm>
        </p:spPr>
        <p:txBody>
          <a:bodyPr/>
          <a:lstStyle/>
          <a:p>
            <a:pPr>
              <a:spcBef>
                <a:spcPts val="300"/>
              </a:spcBef>
              <a:spcAft>
                <a:spcPts val="300"/>
              </a:spcAft>
              <a:buNone/>
            </a:pPr>
            <a:r>
              <a:rPr lang="en-US" sz="1600" b="1" dirty="0"/>
              <a:t>Cisco UCS Manager servers</a:t>
            </a:r>
          </a:p>
          <a:p>
            <a:pPr>
              <a:spcBef>
                <a:spcPts val="300"/>
              </a:spcBef>
              <a:spcAft>
                <a:spcPts val="300"/>
              </a:spcAft>
              <a:buFont typeface="Arial" panose="020B0604020202020204" pitchFamily="34" charset="0"/>
              <a:buChar char="•"/>
            </a:pPr>
            <a:r>
              <a:rPr lang="en-US" sz="1600" dirty="0"/>
              <a:t>Cisco UCS Manager servers are either blades that reside in chassis (B-Series Servers) or rack-mounted (C-Series servers). </a:t>
            </a:r>
            <a:r>
              <a:rPr lang="en-IN" sz="1600" dirty="0"/>
              <a:t>Both are connected to a redundant pair of switches called UCS Fabric Interconnects (FIs).</a:t>
            </a:r>
          </a:p>
          <a:p>
            <a:pPr>
              <a:spcBef>
                <a:spcPts val="300"/>
              </a:spcBef>
              <a:spcAft>
                <a:spcPts val="300"/>
              </a:spcAft>
              <a:buFont typeface="Arial" panose="020B0604020202020204" pitchFamily="34" charset="0"/>
              <a:buChar char="•"/>
            </a:pPr>
            <a:r>
              <a:rPr lang="en-IN" sz="1600" dirty="0"/>
              <a:t>When the servers in a UCS system are configured,  there should not be a single point of failure. </a:t>
            </a:r>
            <a:endParaRPr lang="en-US" sz="1600" dirty="0"/>
          </a:p>
          <a:p>
            <a:pPr>
              <a:spcBef>
                <a:spcPts val="300"/>
              </a:spcBef>
              <a:spcAft>
                <a:spcPts val="300"/>
              </a:spcAft>
              <a:buFont typeface="Arial" panose="020B0604020202020204" pitchFamily="34" charset="0"/>
              <a:buChar char="•"/>
            </a:pPr>
            <a:r>
              <a:rPr lang="en-US" sz="1600" dirty="0"/>
              <a:t>UCS Manager keeps track of events, alerts, errors, and statistics. I</a:t>
            </a:r>
            <a:r>
              <a:rPr lang="en-IN" sz="1600" dirty="0"/>
              <a:t>t is able to report these items using various industry-standard management protocols like SNMP and Syslog.</a:t>
            </a:r>
          </a:p>
          <a:p>
            <a:pPr marL="0" indent="0">
              <a:lnSpc>
                <a:spcPct val="30000"/>
              </a:lnSpc>
              <a:spcBef>
                <a:spcPts val="0"/>
              </a:spcBef>
              <a:spcAft>
                <a:spcPts val="0"/>
              </a:spcAft>
              <a:buNone/>
            </a:pPr>
            <a:endParaRPr lang="en-IN" sz="1600" dirty="0"/>
          </a:p>
          <a:p>
            <a:pPr marL="0" indent="0">
              <a:spcBef>
                <a:spcPts val="300"/>
              </a:spcBef>
              <a:spcAft>
                <a:spcPts val="300"/>
              </a:spcAft>
              <a:buNone/>
            </a:pPr>
            <a:r>
              <a:rPr lang="en-GB" sz="1600" b="1" dirty="0"/>
              <a:t>Cisco UCS Unified API</a:t>
            </a:r>
            <a:endParaRPr lang="en-GB" sz="1600" dirty="0"/>
          </a:p>
          <a:p>
            <a:pPr>
              <a:spcBef>
                <a:spcPts val="300"/>
              </a:spcBef>
              <a:spcAft>
                <a:spcPts val="300"/>
              </a:spcAft>
              <a:buFont typeface="Arial" panose="020B0604020202020204" pitchFamily="34" charset="0"/>
              <a:buChar char="•"/>
            </a:pPr>
            <a:r>
              <a:rPr lang="en-GB" sz="1600" dirty="0"/>
              <a:t>Cisco UCS Unified uses the same API methodology that is used for the CIMC, Cisco UCS Manager, and Cisco UCS Central. </a:t>
            </a:r>
          </a:p>
          <a:p>
            <a:pPr marL="0" indent="0">
              <a:spcBef>
                <a:spcPts val="300"/>
              </a:spcBef>
              <a:spcAft>
                <a:spcPts val="300"/>
              </a:spcAft>
              <a:buNone/>
            </a:pPr>
            <a:endParaRPr lang="en-US" sz="1600" b="1" dirty="0"/>
          </a:p>
          <a:p>
            <a:pPr marL="0" indent="0">
              <a:spcBef>
                <a:spcPts val="300"/>
              </a:spcBef>
              <a:spcAft>
                <a:spcPts val="300"/>
              </a:spcAft>
              <a:buNone/>
            </a:pPr>
            <a:endParaRPr lang="en-GB" sz="1600" b="1" dirty="0"/>
          </a:p>
        </p:txBody>
      </p:sp>
    </p:spTree>
    <p:extLst>
      <p:ext uri="{BB962C8B-B14F-4D97-AF65-F5344CB8AC3E}">
        <p14:creationId xmlns:p14="http://schemas.microsoft.com/office/powerpoint/2010/main" val="1549376650"/>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18169" cy="757551"/>
          </a:xfrm>
        </p:spPr>
        <p:txBody>
          <a:bodyPr/>
          <a:lstStyle/>
          <a:p>
            <a:r>
              <a:rPr altLang="en-US" sz="1600" dirty="0"/>
              <a:t>Cisco Compute Management </a:t>
            </a:r>
            <a:br>
              <a:rPr altLang="en-US" sz="1600" dirty="0"/>
            </a:br>
            <a:r>
              <a:rPr dirty="0"/>
              <a:t>Cisco UCS Manager Servers (Contd.)</a:t>
            </a:r>
            <a:endParaRPr lang="en-CA" altLang="en-US" dirty="0"/>
          </a:p>
        </p:txBody>
      </p:sp>
      <p:sp>
        <p:nvSpPr>
          <p:cNvPr id="13315" name="Content Placeholder 2"/>
          <p:cNvSpPr>
            <a:spLocks noGrp="1"/>
          </p:cNvSpPr>
          <p:nvPr>
            <p:ph idx="1"/>
          </p:nvPr>
        </p:nvSpPr>
        <p:spPr>
          <a:xfrm>
            <a:off x="153442" y="793299"/>
            <a:ext cx="4507570" cy="3791442"/>
          </a:xfrm>
        </p:spPr>
        <p:txBody>
          <a:bodyPr/>
          <a:lstStyle/>
          <a:p>
            <a:pPr marL="0" indent="0">
              <a:spcBef>
                <a:spcPts val="300"/>
              </a:spcBef>
              <a:spcAft>
                <a:spcPts val="300"/>
              </a:spcAft>
              <a:buNone/>
            </a:pPr>
            <a:r>
              <a:rPr lang="en-GB" sz="1600" b="1" dirty="0"/>
              <a:t>Cisco UCS Management Information Model</a:t>
            </a:r>
            <a:endParaRPr lang="en-GB" sz="1600" dirty="0"/>
          </a:p>
          <a:p>
            <a:pPr>
              <a:spcBef>
                <a:spcPts val="300"/>
              </a:spcBef>
              <a:spcAft>
                <a:spcPts val="300"/>
              </a:spcAft>
              <a:buFont typeface="Arial" panose="020B0604020202020204" pitchFamily="34" charset="0"/>
              <a:buChar char="•"/>
            </a:pPr>
            <a:r>
              <a:rPr lang="en-IN" sz="1600" dirty="0"/>
              <a:t>All the physical and logical components that comprise Cisco UCS are represented in a hierarchical Management Information Model (MIM), also referred to as the MIT.</a:t>
            </a:r>
            <a:endParaRPr lang="en-US" sz="1600" dirty="0"/>
          </a:p>
          <a:p>
            <a:pPr>
              <a:spcBef>
                <a:spcPts val="300"/>
              </a:spcBef>
              <a:spcAft>
                <a:spcPts val="300"/>
              </a:spcAft>
              <a:buFont typeface="Arial" panose="020B0604020202020204" pitchFamily="34" charset="0"/>
              <a:buChar char="•"/>
            </a:pPr>
            <a:r>
              <a:rPr lang="en-US" sz="1600" dirty="0"/>
              <a:t>MIT </a:t>
            </a:r>
            <a:r>
              <a:rPr lang="en-GB" sz="1600" dirty="0"/>
              <a:t>is a tree structure with nodes, where each node in the tree represents a Managed Object (MO) or a group of objects that contains the nodes' administrative state and its operational state.</a:t>
            </a:r>
          </a:p>
          <a:p>
            <a:pPr>
              <a:spcBef>
                <a:spcPts val="300"/>
              </a:spcBef>
              <a:spcAft>
                <a:spcPts val="300"/>
              </a:spcAft>
              <a:buFont typeface="Arial" panose="020B0604020202020204" pitchFamily="34" charset="0"/>
              <a:buChar char="•"/>
            </a:pPr>
            <a:r>
              <a:rPr lang="en-US" sz="1600" dirty="0"/>
              <a:t>The hierarchical structure starts at the top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sys</a:t>
            </a:r>
            <a:r>
              <a:rPr lang="en-US" sz="1600" dirty="0"/>
              <a:t>) and contains the parent and child nodes.</a:t>
            </a:r>
          </a:p>
        </p:txBody>
      </p:sp>
      <p:pic>
        <p:nvPicPr>
          <p:cNvPr id="2" name="Picture 1">
            <a:extLst>
              <a:ext uri="{FF2B5EF4-FFF2-40B4-BE49-F238E27FC236}">
                <a16:creationId xmlns="" xmlns:a16="http://schemas.microsoft.com/office/drawing/2014/main" id="{22088FB1-E8B9-4ED4-A3BE-C5BF384DAF2A}"/>
              </a:ext>
            </a:extLst>
          </p:cNvPr>
          <p:cNvPicPr>
            <a:picLocks noChangeAspect="1"/>
          </p:cNvPicPr>
          <p:nvPr/>
        </p:nvPicPr>
        <p:blipFill>
          <a:blip r:embed="rId3"/>
          <a:stretch>
            <a:fillRect/>
          </a:stretch>
        </p:blipFill>
        <p:spPr>
          <a:xfrm>
            <a:off x="5421887" y="682793"/>
            <a:ext cx="3564726" cy="3832082"/>
          </a:xfrm>
          <a:prstGeom prst="rect">
            <a:avLst/>
          </a:prstGeom>
          <a:ln w="3175">
            <a:solidFill>
              <a:schemeClr val="bg1">
                <a:lumMod val="85000"/>
              </a:schemeClr>
            </a:solidFill>
          </a:ln>
        </p:spPr>
      </p:pic>
      <p:sp>
        <p:nvSpPr>
          <p:cNvPr id="3" name="Text Box 1">
            <a:extLst>
              <a:ext uri="{FF2B5EF4-FFF2-40B4-BE49-F238E27FC236}">
                <a16:creationId xmlns="" xmlns:a16="http://schemas.microsoft.com/office/drawing/2014/main" id="{B1B07718-F92D-4A4E-9C6A-818E7368C523}"/>
              </a:ext>
            </a:extLst>
          </p:cNvPr>
          <p:cNvSpPr/>
          <p:nvPr/>
        </p:nvSpPr>
        <p:spPr>
          <a:xfrm>
            <a:off x="5499847" y="4502937"/>
            <a:ext cx="3622595" cy="338554"/>
          </a:xfrm>
          <a:prstGeom prst="rect">
            <a:avLst/>
          </a:prstGeom>
        </p:spPr>
        <p:txBody>
          <a:bodyPr wrap="none">
            <a:spAutoFit/>
          </a:bodyPr>
          <a:lstStyle/>
          <a:p>
            <a:r>
              <a:rPr lang="en-US" sz="1600" dirty="0">
                <a:solidFill>
                  <a:srgbClr val="000000"/>
                </a:solidFill>
                <a:latin typeface="+mn-lt"/>
              </a:rPr>
              <a:t>Cisco UCS MIT Hierarchical Structure</a:t>
            </a:r>
          </a:p>
        </p:txBody>
      </p:sp>
    </p:spTree>
    <p:extLst>
      <p:ext uri="{BB962C8B-B14F-4D97-AF65-F5344CB8AC3E}">
        <p14:creationId xmlns:p14="http://schemas.microsoft.com/office/powerpoint/2010/main" val="1971614175"/>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735027" cy="757551"/>
          </a:xfrm>
        </p:spPr>
        <p:txBody>
          <a:bodyPr/>
          <a:lstStyle/>
          <a:p>
            <a:r>
              <a:rPr altLang="en-US" sz="1600" dirty="0"/>
              <a:t>Cisco Compute Management </a:t>
            </a:r>
            <a:br>
              <a:rPr altLang="en-US" sz="1600" dirty="0"/>
            </a:br>
            <a:r>
              <a:rPr dirty="0"/>
              <a:t>Cisco UCS Managed Objects</a:t>
            </a:r>
            <a:endParaRPr lang="en-CA" altLang="en-US" dirty="0"/>
          </a:p>
        </p:txBody>
      </p:sp>
      <p:sp>
        <p:nvSpPr>
          <p:cNvPr id="13315" name="Content Placeholder 2"/>
          <p:cNvSpPr>
            <a:spLocks noGrp="1"/>
          </p:cNvSpPr>
          <p:nvPr>
            <p:ph idx="1"/>
          </p:nvPr>
        </p:nvSpPr>
        <p:spPr>
          <a:xfrm>
            <a:off x="141943" y="700148"/>
            <a:ext cx="9100912" cy="3794582"/>
          </a:xfrm>
        </p:spPr>
        <p:txBody>
          <a:bodyPr/>
          <a:lstStyle/>
          <a:p>
            <a:pPr marL="0" indent="0">
              <a:spcBef>
                <a:spcPts val="400"/>
              </a:spcBef>
              <a:spcAft>
                <a:spcPts val="400"/>
              </a:spcAft>
              <a:buNone/>
            </a:pPr>
            <a:r>
              <a:rPr lang="en-GB" sz="1600" b="1" dirty="0"/>
              <a:t>What are Cisco UCS Managed Objects?</a:t>
            </a:r>
          </a:p>
          <a:p>
            <a:pPr>
              <a:spcBef>
                <a:spcPts val="400"/>
              </a:spcBef>
              <a:spcAft>
                <a:spcPts val="400"/>
              </a:spcAft>
              <a:buFont typeface="Arial" panose="020B0604020202020204" pitchFamily="34" charset="0"/>
              <a:buChar char="•"/>
            </a:pPr>
            <a:r>
              <a:rPr lang="en-GB" sz="1600" dirty="0"/>
              <a:t>Cisco UCS Managed Objects are XML representations of a physical and logical entities in the UCS system. </a:t>
            </a:r>
          </a:p>
          <a:p>
            <a:pPr>
              <a:spcBef>
                <a:spcPts val="400"/>
              </a:spcBef>
              <a:spcAft>
                <a:spcPts val="400"/>
              </a:spcAft>
              <a:buFont typeface="Arial" panose="020B0604020202020204" pitchFamily="34" charset="0"/>
              <a:buChar char="•"/>
            </a:pPr>
            <a:r>
              <a:rPr lang="en-GB" sz="1600" dirty="0"/>
              <a:t>A UCS managed object can have many attributes and can contain many children, </a:t>
            </a:r>
            <a:r>
              <a:rPr lang="en-IN" sz="1600" dirty="0"/>
              <a:t>the children objects can also contain many children, and so on.</a:t>
            </a:r>
            <a:endParaRPr lang="en-GB" sz="1600" dirty="0"/>
          </a:p>
          <a:p>
            <a:pPr marL="0" indent="0">
              <a:spcBef>
                <a:spcPts val="400"/>
              </a:spcBef>
              <a:spcAft>
                <a:spcPts val="400"/>
              </a:spcAft>
              <a:buNone/>
            </a:pPr>
            <a:r>
              <a:rPr lang="en-GB" sz="1600" b="1" dirty="0"/>
              <a:t>Object naming</a:t>
            </a:r>
            <a:endParaRPr lang="en-GB" sz="1600" dirty="0"/>
          </a:p>
          <a:p>
            <a:pPr>
              <a:spcBef>
                <a:spcPts val="400"/>
              </a:spcBef>
              <a:spcAft>
                <a:spcPts val="400"/>
              </a:spcAft>
              <a:buFont typeface="Arial" panose="020B0604020202020204" pitchFamily="34" charset="0"/>
              <a:buChar char="•"/>
            </a:pPr>
            <a:r>
              <a:rPr lang="en-GB" sz="1600" dirty="0"/>
              <a:t>A specific object can be identified by its Distinguished Name or by its Relative Name (RN).</a:t>
            </a:r>
          </a:p>
          <a:p>
            <a:pPr>
              <a:spcBef>
                <a:spcPts val="400"/>
              </a:spcBef>
              <a:spcAft>
                <a:spcPts val="400"/>
              </a:spcAft>
              <a:buFont typeface="Arial" panose="020B0604020202020204" pitchFamily="34" charset="0"/>
              <a:buChar char="•"/>
            </a:pPr>
            <a:r>
              <a:rPr lang="en-GB" sz="1600" dirty="0"/>
              <a:t>The DN has the following format consisting of a series of RNs: </a:t>
            </a:r>
            <a:r>
              <a:rPr lang="en-GB" sz="1600" dirty="0">
                <a:solidFill>
                  <a:schemeClr val="bg1"/>
                </a:solidFill>
                <a:highlight>
                  <a:srgbClr val="000000"/>
                </a:highlight>
                <a:latin typeface="Times New Roman" panose="02020603050405020304" pitchFamily="18" charset="0"/>
                <a:cs typeface="Times New Roman" panose="02020603050405020304" pitchFamily="18" charset="0"/>
              </a:rPr>
              <a:t>dn = {rn}/{rn}/{rn}/{rn}.</a:t>
            </a:r>
          </a:p>
          <a:p>
            <a:pPr>
              <a:spcBef>
                <a:spcPts val="400"/>
              </a:spcBef>
              <a:spcAft>
                <a:spcPts val="400"/>
              </a:spcAft>
              <a:buFont typeface="Arial" panose="020B0604020202020204" pitchFamily="34" charset="0"/>
              <a:buChar char="•"/>
            </a:pPr>
            <a:r>
              <a:rPr lang="en-IN" sz="1600" dirty="0"/>
              <a:t>The Relative Name (RN) identifies an object within the context of its parent object. The DN is composed of a sequence of RNs.</a:t>
            </a:r>
            <a:endParaRPr lang="en-GB" sz="1600" dirty="0"/>
          </a:p>
          <a:p>
            <a:pPr marL="0" indent="0">
              <a:spcBef>
                <a:spcPts val="400"/>
              </a:spcBef>
              <a:spcAft>
                <a:spcPts val="400"/>
              </a:spcAft>
              <a:buNone/>
            </a:pPr>
            <a:r>
              <a:rPr lang="en-GB" sz="1600" b="1" dirty="0"/>
              <a:t>Object classes</a:t>
            </a:r>
          </a:p>
          <a:p>
            <a:pPr>
              <a:spcBef>
                <a:spcPts val="400"/>
              </a:spcBef>
              <a:spcAft>
                <a:spcPts val="400"/>
              </a:spcAft>
              <a:buFont typeface="Arial" panose="020B0604020202020204" pitchFamily="34" charset="0"/>
              <a:buChar char="•"/>
            </a:pPr>
            <a:r>
              <a:rPr lang="en-US" sz="1600" dirty="0"/>
              <a:t>All managed objects belong to a class indicating the type of UCS resource the object represents.</a:t>
            </a:r>
            <a:endParaRPr lang="en-GB" sz="1600" b="1" dirty="0"/>
          </a:p>
          <a:p>
            <a:pPr>
              <a:spcBef>
                <a:spcPts val="400"/>
              </a:spcBef>
              <a:spcAft>
                <a:spcPts val="400"/>
              </a:spcAft>
              <a:buFont typeface="Arial" panose="020B0604020202020204" pitchFamily="34" charset="0"/>
              <a:buChar char="•"/>
            </a:pPr>
            <a:endParaRPr lang="en-GB" sz="1600" dirty="0"/>
          </a:p>
        </p:txBody>
      </p:sp>
    </p:spTree>
    <p:extLst>
      <p:ext uri="{BB962C8B-B14F-4D97-AF65-F5344CB8AC3E}">
        <p14:creationId xmlns:p14="http://schemas.microsoft.com/office/powerpoint/2010/main" val="3489900341"/>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Managed Objects (Contd.)</a:t>
            </a:r>
            <a:endParaRPr lang="en-CA" altLang="en-US" dirty="0"/>
          </a:p>
        </p:txBody>
      </p:sp>
      <p:sp>
        <p:nvSpPr>
          <p:cNvPr id="13315" name="Content Placeholder 2"/>
          <p:cNvSpPr>
            <a:spLocks noGrp="1"/>
          </p:cNvSpPr>
          <p:nvPr>
            <p:ph idx="1"/>
          </p:nvPr>
        </p:nvSpPr>
        <p:spPr>
          <a:xfrm>
            <a:off x="133706" y="833498"/>
            <a:ext cx="8815754" cy="3794582"/>
          </a:xfrm>
        </p:spPr>
        <p:txBody>
          <a:bodyPr/>
          <a:lstStyle/>
          <a:p>
            <a:pPr marL="0" indent="0">
              <a:buNone/>
            </a:pPr>
            <a:r>
              <a:rPr lang="en-GB" sz="1600" b="1" dirty="0"/>
              <a:t>UCS XML API</a:t>
            </a:r>
            <a:endParaRPr lang="en-GB" sz="1600" dirty="0"/>
          </a:p>
          <a:p>
            <a:pPr>
              <a:buFont typeface="Arial" panose="020B0604020202020204" pitchFamily="34" charset="0"/>
              <a:buChar char="•"/>
            </a:pPr>
            <a:r>
              <a:rPr lang="en-GB" sz="1600" dirty="0"/>
              <a:t>The Cisco UCS Manager XML  API, like other APIs, provides methods to authenticate, query, and configure.</a:t>
            </a:r>
          </a:p>
          <a:p>
            <a:pPr marL="0" indent="0">
              <a:buNone/>
            </a:pPr>
            <a:r>
              <a:rPr lang="en-GB" sz="1600" b="1" dirty="0"/>
              <a:t>Authentication methods</a:t>
            </a:r>
            <a:r>
              <a:rPr lang="en-GB" sz="1600" dirty="0"/>
              <a:t> </a:t>
            </a:r>
          </a:p>
          <a:p>
            <a:pPr>
              <a:buFont typeface="Arial" panose="020B0604020202020204" pitchFamily="34" charset="0"/>
              <a:buChar char="•"/>
            </a:pPr>
            <a:r>
              <a:rPr lang="en-US" sz="1600" dirty="0"/>
              <a:t>Authentication methods authenticate and maintain an API session with UCS Manager:</a:t>
            </a:r>
            <a:endParaRPr lang="en-GB" sz="1600" dirty="0"/>
          </a:p>
          <a:p>
            <a:pPr marL="363538" indent="-176213">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aaaLogin </a:t>
            </a:r>
            <a:r>
              <a:rPr lang="en-US" sz="1600" b="1" dirty="0">
                <a:solidFill>
                  <a:schemeClr val="bg1"/>
                </a:solidFill>
                <a:latin typeface="Times New Roman" panose="02020603050405020304" pitchFamily="18" charset="0"/>
                <a:cs typeface="Times New Roman" panose="02020603050405020304" pitchFamily="18" charset="0"/>
              </a:rPr>
              <a:t> </a:t>
            </a:r>
            <a:r>
              <a:rPr lang="en-US" sz="1600" dirty="0">
                <a:solidFill>
                  <a:srgbClr val="58585B"/>
                </a:solidFill>
                <a:latin typeface="CiscoSans"/>
              </a:rPr>
              <a:t>- </a:t>
            </a:r>
            <a:r>
              <a:rPr lang="en-US" sz="1600" dirty="0"/>
              <a:t>Initial method for logging in and retrieving an authentication cookie.</a:t>
            </a:r>
            <a:r>
              <a:rPr lang="en-US" sz="1600" b="1" dirty="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cookie.</a:t>
            </a:r>
            <a:endParaRPr lang="en-GB" sz="1600" b="1" dirty="0">
              <a:solidFill>
                <a:schemeClr val="bg1"/>
              </a:solidFill>
              <a:highlight>
                <a:srgbClr val="000000"/>
              </a:highlight>
              <a:latin typeface="Times New Roman" panose="02020603050405020304" pitchFamily="18" charset="0"/>
              <a:cs typeface="Times New Roman" panose="02020603050405020304" pitchFamily="18" charset="0"/>
            </a:endParaRPr>
          </a:p>
          <a:p>
            <a:pPr marL="363538" indent="-176213">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aaaRefresh </a:t>
            </a:r>
            <a:r>
              <a:rPr lang="en-GB" sz="1600" b="1" dirty="0">
                <a:solidFill>
                  <a:schemeClr val="bg1"/>
                </a:solidFill>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 </a:t>
            </a:r>
            <a:r>
              <a:rPr lang="en-US" sz="1600" dirty="0"/>
              <a:t>Refreshes the current authentication cookie.</a:t>
            </a:r>
          </a:p>
          <a:p>
            <a:pPr marL="363538" indent="-176213">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aaaLogout</a:t>
            </a:r>
            <a:r>
              <a:rPr lang="en-GB" sz="1600" b="1" dirty="0">
                <a:latin typeface="Times New Roman" panose="02020603050405020304" pitchFamily="18" charset="0"/>
                <a:cs typeface="Times New Roman" panose="02020603050405020304" pitchFamily="18" charset="0"/>
              </a:rPr>
              <a:t> - </a:t>
            </a:r>
            <a:r>
              <a:rPr lang="en-US" sz="1600" dirty="0"/>
              <a:t>Exits the current session and deactivates the authentication cookie.</a:t>
            </a:r>
            <a:endParaRPr lang="en-GB" sz="1600" b="1" dirty="0">
              <a:cs typeface="Times New Roman" panose="02020603050405020304" pitchFamily="18" charset="0"/>
            </a:endParaRPr>
          </a:p>
          <a:p>
            <a:pPr marL="0" indent="0">
              <a:buNone/>
            </a:pPr>
            <a:endParaRPr lang="en-GB" sz="1600" dirty="0"/>
          </a:p>
          <a:p>
            <a:pPr marL="0" indent="0">
              <a:buNone/>
            </a:pPr>
            <a:endParaRPr lang="en-GB" sz="1600" dirty="0"/>
          </a:p>
        </p:txBody>
      </p:sp>
    </p:spTree>
    <p:extLst>
      <p:ext uri="{BB962C8B-B14F-4D97-AF65-F5344CB8AC3E}">
        <p14:creationId xmlns:p14="http://schemas.microsoft.com/office/powerpoint/2010/main" val="198878556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8: Best Practices</a:t>
            </a:r>
          </a:p>
        </p:txBody>
      </p:sp>
      <p:sp>
        <p:nvSpPr>
          <p:cNvPr id="11266" name="Content Placeholder"/>
          <p:cNvSpPr>
            <a:spLocks noGrp="1" noChangeArrowheads="1"/>
          </p:cNvSpPr>
          <p:nvPr>
            <p:ph idx="1"/>
          </p:nvPr>
        </p:nvSpPr>
        <p:spPr>
          <a:xfrm>
            <a:off x="120315" y="798944"/>
            <a:ext cx="8853286" cy="4155319"/>
          </a:xfrm>
        </p:spPr>
        <p:txBody>
          <a:bodyPr/>
          <a:lstStyle/>
          <a:p>
            <a:pPr marL="169863" lvl="2">
              <a:lnSpc>
                <a:spcPct val="85000"/>
              </a:lnSpc>
              <a:spcBef>
                <a:spcPct val="30000"/>
              </a:spcBef>
              <a:spcAft>
                <a:spcPts val="600"/>
              </a:spcAft>
              <a:buClr>
                <a:srgbClr val="000000"/>
              </a:buClr>
              <a:buSzPct val="90000"/>
              <a:buNone/>
            </a:pPr>
            <a:r>
              <a:rPr lang="en-GB" sz="1600" dirty="0"/>
              <a:t>Topic 8.5</a:t>
            </a:r>
          </a:p>
          <a:p>
            <a:pPr marL="169863" lvl="2">
              <a:lnSpc>
                <a:spcPct val="85000"/>
              </a:lnSpc>
              <a:spcAft>
                <a:spcPts val="600"/>
              </a:spcAft>
              <a:buClr>
                <a:srgbClr val="000000"/>
              </a:buClr>
              <a:buSzPct val="90000"/>
              <a:buFont typeface="Arial" panose="020B0604020202020204" pitchFamily="34" charset="0"/>
              <a:buChar char="•"/>
            </a:pPr>
            <a:r>
              <a:rPr lang="en-GB" sz="1600" dirty="0"/>
              <a:t>Provide an overview of Cisco Unified Computing System (UCS).</a:t>
            </a:r>
          </a:p>
          <a:p>
            <a:pPr marL="169863" lvl="2">
              <a:lnSpc>
                <a:spcPct val="85000"/>
              </a:lnSpc>
              <a:spcBef>
                <a:spcPts val="0"/>
              </a:spcBef>
              <a:spcAft>
                <a:spcPts val="600"/>
              </a:spcAft>
              <a:buClr>
                <a:srgbClr val="000000"/>
              </a:buClr>
              <a:buSzPct val="90000"/>
              <a:buFont typeface="Arial" panose="020B0604020202020204" pitchFamily="34" charset="0"/>
              <a:buChar char="•"/>
            </a:pPr>
            <a:r>
              <a:rPr sz="1600" dirty="0"/>
              <a:t>Provide a live demo of Cisco UCS Manager documentation and explain simultaneously.</a:t>
            </a:r>
          </a:p>
          <a:p>
            <a:pPr marL="169863" lvl="2">
              <a:lnSpc>
                <a:spcPct val="85000"/>
              </a:lnSpc>
              <a:spcBef>
                <a:spcPts val="0"/>
              </a:spcBef>
              <a:spcAft>
                <a:spcPts val="600"/>
              </a:spcAft>
              <a:buClr>
                <a:srgbClr val="000000"/>
              </a:buClr>
              <a:buSzPct val="90000"/>
              <a:buFont typeface="Arial" panose="020B0604020202020204" pitchFamily="34" charset="0"/>
              <a:buChar char="•"/>
            </a:pPr>
            <a:r>
              <a:rPr lang="en-IN" sz="1600" dirty="0"/>
              <a:t>Login into the UCS Power tool and walk the learners through the tool by entering different </a:t>
            </a:r>
            <a:r>
              <a:rPr lang="en-IN" sz="1600" dirty="0" smtClean="0"/>
              <a:t>queries and outputs.</a:t>
            </a:r>
            <a:endParaRPr sz="1600" dirty="0"/>
          </a:p>
          <a:p>
            <a:pPr marL="169863" lvl="2">
              <a:lnSpc>
                <a:spcPct val="85000"/>
              </a:lnSpc>
              <a:spcBef>
                <a:spcPts val="0"/>
              </a:spcBef>
              <a:spcAft>
                <a:spcPts val="600"/>
              </a:spcAft>
              <a:buClr>
                <a:srgbClr val="000000"/>
              </a:buClr>
              <a:buSzPct val="90000"/>
              <a:buFont typeface="Arial" panose="020B0604020202020204" pitchFamily="34" charset="0"/>
              <a:buChar char="•"/>
            </a:pPr>
            <a:r>
              <a:rPr lang="en-US" sz="1600" dirty="0"/>
              <a:t>Ask the learners to login at the site </a:t>
            </a:r>
            <a:r>
              <a:rPr lang="en-US" sz="1600" dirty="0">
                <a:hlinkClick r:id="rId4"/>
              </a:rPr>
              <a:t>https://intersight.com</a:t>
            </a:r>
            <a:r>
              <a:rPr lang="en-US" sz="1600" dirty="0"/>
              <a:t> and ask them to try to generate Intersight API keys.</a:t>
            </a:r>
          </a:p>
          <a:p>
            <a:pPr marL="0" lvl="2" indent="0">
              <a:lnSpc>
                <a:spcPct val="85000"/>
              </a:lnSpc>
              <a:spcBef>
                <a:spcPts val="0"/>
              </a:spcBef>
              <a:buClr>
                <a:srgbClr val="000000"/>
              </a:buClr>
              <a:buSzPct val="90000"/>
              <a:buNone/>
            </a:pPr>
            <a:endParaRPr lang="en-GB" sz="1600" dirty="0"/>
          </a:p>
          <a:p>
            <a:pPr marL="0" lvl="2" indent="0">
              <a:lnSpc>
                <a:spcPct val="85000"/>
              </a:lnSpc>
              <a:spcBef>
                <a:spcPts val="0"/>
              </a:spcBef>
              <a:buClr>
                <a:srgbClr val="000000"/>
              </a:buClr>
              <a:buSzPct val="90000"/>
              <a:buNone/>
            </a:pPr>
            <a:r>
              <a:rPr lang="en-GB" sz="1600" dirty="0"/>
              <a:t>Topic 8.6</a:t>
            </a:r>
          </a:p>
          <a:p>
            <a:pPr marL="169863" lvl="2">
              <a:lnSpc>
                <a:spcPct val="85000"/>
              </a:lnSpc>
              <a:spcBef>
                <a:spcPts val="0"/>
              </a:spcBef>
              <a:spcAft>
                <a:spcPts val="600"/>
              </a:spcAft>
              <a:buClr>
                <a:srgbClr val="000000"/>
              </a:buClr>
              <a:buSzPct val="90000"/>
              <a:buFont typeface="Arial" panose="020B0604020202020204" pitchFamily="34" charset="0"/>
              <a:buChar char="•"/>
            </a:pPr>
            <a:r>
              <a:rPr lang="en-GB" sz="1600" dirty="0"/>
              <a:t>Familiarize the learners with Cisco Unified Communications Manager (Unified CM).</a:t>
            </a:r>
          </a:p>
          <a:p>
            <a:pPr marL="169863" lvl="2">
              <a:lnSpc>
                <a:spcPct val="85000"/>
              </a:lnSpc>
              <a:spcBef>
                <a:spcPts val="0"/>
              </a:spcBef>
              <a:spcAft>
                <a:spcPts val="600"/>
              </a:spcAft>
              <a:buClr>
                <a:srgbClr val="000000"/>
              </a:buClr>
              <a:buSzPct val="90000"/>
              <a:buFont typeface="Arial" panose="020B0604020202020204" pitchFamily="34" charset="0"/>
              <a:buChar char="•"/>
            </a:pPr>
            <a:r>
              <a:rPr lang="en-GB" sz="1600" dirty="0"/>
              <a:t>Provide a short demo of the Webex teams application (if, available) and explain its features.</a:t>
            </a:r>
          </a:p>
          <a:p>
            <a:pPr marL="169863" lvl="2">
              <a:lnSpc>
                <a:spcPct val="85000"/>
              </a:lnSpc>
              <a:spcBef>
                <a:spcPts val="0"/>
              </a:spcBef>
              <a:spcAft>
                <a:spcPts val="600"/>
              </a:spcAft>
              <a:buClr>
                <a:srgbClr val="000000"/>
              </a:buClr>
              <a:buSzPct val="90000"/>
              <a:buFont typeface="Arial" panose="020B0604020202020204" pitchFamily="34" charset="0"/>
              <a:buChar char="•"/>
            </a:pPr>
            <a:r>
              <a:rPr lang="en-GB" sz="1600" dirty="0"/>
              <a:t>Walk the learners through Cisco Finesse by showing them a short demo video of the application and explain the features.</a:t>
            </a:r>
          </a:p>
          <a:p>
            <a:pPr marL="169863" lvl="2">
              <a:lnSpc>
                <a:spcPct val="85000"/>
              </a:lnSpc>
              <a:spcBef>
                <a:spcPts val="0"/>
              </a:spcBef>
              <a:spcAft>
                <a:spcPts val="600"/>
              </a:spcAft>
              <a:buClr>
                <a:srgbClr val="000000"/>
              </a:buClr>
              <a:buSzPct val="90000"/>
              <a:buFont typeface="Arial" panose="020B0604020202020204" pitchFamily="34" charset="0"/>
              <a:buChar char="•"/>
            </a:pPr>
            <a:r>
              <a:rPr lang="en-GB" sz="1600" dirty="0"/>
              <a:t>Ask the class what are the Cisco Webex devices they are aware of?</a:t>
            </a:r>
          </a:p>
          <a:p>
            <a:pPr marL="169863" lvl="2">
              <a:lnSpc>
                <a:spcPct val="85000"/>
              </a:lnSpc>
              <a:spcBef>
                <a:spcPts val="0"/>
              </a:spcBef>
              <a:spcAft>
                <a:spcPts val="600"/>
              </a:spcAft>
              <a:buClr>
                <a:srgbClr val="000000"/>
              </a:buClr>
              <a:buSzPct val="90000"/>
              <a:buFont typeface="Arial" panose="020B0604020202020204" pitchFamily="34" charset="0"/>
              <a:buChar char="•"/>
            </a:pPr>
            <a:endParaRPr lang="en-GB" sz="1600" dirty="0"/>
          </a:p>
          <a:p>
            <a:pPr marL="169863" lvl="2">
              <a:lnSpc>
                <a:spcPct val="85000"/>
              </a:lnSpc>
              <a:spcBef>
                <a:spcPts val="0"/>
              </a:spcBef>
              <a:spcAft>
                <a:spcPts val="600"/>
              </a:spcAft>
              <a:buClr>
                <a:srgbClr val="000000"/>
              </a:buClr>
              <a:buSzPct val="90000"/>
              <a:buFont typeface="Arial" panose="020B0604020202020204" pitchFamily="34" charset="0"/>
              <a:buChar char="•"/>
            </a:pPr>
            <a:endParaRPr lang="en-GB" sz="1600" dirty="0"/>
          </a:p>
          <a:p>
            <a:pPr marL="169863" lvl="2">
              <a:spcBef>
                <a:spcPts val="600"/>
              </a:spcBef>
              <a:spcAft>
                <a:spcPts val="600"/>
              </a:spcAft>
              <a:buClr>
                <a:srgbClr val="000000"/>
              </a:buClr>
              <a:buSzPct val="90000"/>
              <a:buFont typeface="Arial" pitchFamily="34" charset="0"/>
              <a:buChar char="•"/>
            </a:pPr>
            <a:endParaRPr lang="en-GB" sz="1600" dirty="0"/>
          </a:p>
          <a:p>
            <a:pPr marL="169863" lvl="2">
              <a:spcBef>
                <a:spcPts val="600"/>
              </a:spcBef>
              <a:spcAft>
                <a:spcPts val="600"/>
              </a:spcAft>
              <a:buClr>
                <a:srgbClr val="000000"/>
              </a:buClr>
              <a:buSzPct val="90000"/>
              <a:buFont typeface="Arial" pitchFamily="34" charset="0"/>
              <a:buChar char="•"/>
            </a:pPr>
            <a:endParaRPr lang="en-GB" sz="1600" dirty="0"/>
          </a:p>
          <a:p>
            <a:pPr marL="169863" lvl="2">
              <a:spcBef>
                <a:spcPts val="600"/>
              </a:spcBef>
              <a:spcAft>
                <a:spcPts val="600"/>
              </a:spcAft>
              <a:buClr>
                <a:srgbClr val="000000"/>
              </a:buClr>
              <a:buSzPct val="90000"/>
              <a:buFont typeface="Arial"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242869217"/>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a:t>
            </a:r>
            <a:br>
              <a:rPr altLang="en-US" sz="1600" dirty="0"/>
            </a:br>
            <a:r>
              <a:rPr dirty="0"/>
              <a:t>Cisco UCS Managed Objects (Contd.)</a:t>
            </a:r>
            <a:endParaRPr lang="en-CA" altLang="en-US" dirty="0"/>
          </a:p>
        </p:txBody>
      </p:sp>
      <p:sp>
        <p:nvSpPr>
          <p:cNvPr id="13315" name="Content Placeholder 2"/>
          <p:cNvSpPr>
            <a:spLocks noGrp="1"/>
          </p:cNvSpPr>
          <p:nvPr>
            <p:ph idx="1"/>
          </p:nvPr>
        </p:nvSpPr>
        <p:spPr>
          <a:xfrm>
            <a:off x="117230" y="800546"/>
            <a:ext cx="8815754" cy="3794582"/>
          </a:xfrm>
        </p:spPr>
        <p:txBody>
          <a:bodyPr/>
          <a:lstStyle/>
          <a:p>
            <a:pPr marL="0" indent="0">
              <a:buNone/>
            </a:pPr>
            <a:r>
              <a:rPr lang="en-GB" sz="1600" b="1" dirty="0"/>
              <a:t>Query methods</a:t>
            </a:r>
          </a:p>
          <a:p>
            <a:pPr>
              <a:buFont typeface="Arial" panose="020B0604020202020204" pitchFamily="34" charset="0"/>
              <a:buChar char="•"/>
            </a:pPr>
            <a:r>
              <a:rPr lang="en-US" sz="1600" dirty="0"/>
              <a:t>Query methods obtain information on the current configuration state of an object. The following are query examples:</a:t>
            </a:r>
            <a:endParaRPr lang="en-GB" sz="1600" dirty="0"/>
          </a:p>
          <a:p>
            <a:pPr marL="538163" indent="-174625">
              <a:spcBef>
                <a:spcPts val="0"/>
              </a:spcBef>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configResolveDn</a:t>
            </a:r>
            <a:r>
              <a:rPr lang="en-GB" sz="1600" dirty="0">
                <a:latin typeface="Times New Roman" panose="02020603050405020304" pitchFamily="18" charset="0"/>
                <a:cs typeface="Times New Roman" panose="02020603050405020304" pitchFamily="18" charset="0"/>
              </a:rPr>
              <a:t> </a:t>
            </a:r>
            <a:r>
              <a:rPr lang="en-US" sz="1600" dirty="0"/>
              <a:t>- Retrieves objects by DN.</a:t>
            </a:r>
            <a:endParaRPr lang="en-GB" sz="1600" b="1" dirty="0">
              <a:latin typeface="Times New Roman" panose="02020603050405020304" pitchFamily="18" charset="0"/>
              <a:cs typeface="Times New Roman" panose="02020603050405020304" pitchFamily="18" charset="0"/>
            </a:endParaRPr>
          </a:p>
          <a:p>
            <a:pPr marL="538163" indent="-174625">
              <a:spcBef>
                <a:spcPts val="0"/>
              </a:spcBef>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configResolveDns</a:t>
            </a:r>
            <a:r>
              <a:rPr lang="en-GB" sz="1600" b="1" dirty="0">
                <a:latin typeface="Times New Roman" panose="02020603050405020304" pitchFamily="18" charset="0"/>
                <a:cs typeface="Times New Roman" panose="02020603050405020304" pitchFamily="18" charset="0"/>
              </a:rPr>
              <a:t> - </a:t>
            </a:r>
            <a:r>
              <a:rPr lang="en-US" sz="1600" dirty="0"/>
              <a:t>Retrieves objects by a set of DNs.</a:t>
            </a:r>
            <a:endParaRPr lang="en-GB" sz="1600" b="1" dirty="0">
              <a:latin typeface="Times New Roman" panose="02020603050405020304" pitchFamily="18" charset="0"/>
              <a:cs typeface="Times New Roman" panose="02020603050405020304" pitchFamily="18" charset="0"/>
            </a:endParaRPr>
          </a:p>
          <a:p>
            <a:pPr marL="538163" indent="-174625">
              <a:spcBef>
                <a:spcPts val="0"/>
              </a:spcBef>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configResolveClass</a:t>
            </a:r>
            <a:r>
              <a:rPr lang="en-GB" sz="1600" b="1" dirty="0">
                <a:latin typeface="Times New Roman" panose="02020603050405020304" pitchFamily="18" charset="0"/>
                <a:cs typeface="Times New Roman" panose="02020603050405020304" pitchFamily="18" charset="0"/>
              </a:rPr>
              <a:t> - </a:t>
            </a:r>
            <a:r>
              <a:rPr lang="en-US" sz="1600" dirty="0"/>
              <a:t>Retrieves objects of a given class.</a:t>
            </a:r>
            <a:endParaRPr lang="en-GB" sz="1600" b="1" dirty="0">
              <a:latin typeface="Times New Roman" panose="02020603050405020304" pitchFamily="18" charset="0"/>
              <a:cs typeface="Times New Roman" panose="02020603050405020304" pitchFamily="18" charset="0"/>
            </a:endParaRPr>
          </a:p>
          <a:p>
            <a:pPr marL="538163" indent="-174625">
              <a:spcBef>
                <a:spcPts val="0"/>
              </a:spcBef>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configResolveClasses</a:t>
            </a:r>
            <a:r>
              <a:rPr lang="en-GB" sz="1600" b="1" dirty="0">
                <a:latin typeface="Times New Roman" panose="02020603050405020304" pitchFamily="18" charset="0"/>
                <a:cs typeface="Times New Roman" panose="02020603050405020304" pitchFamily="18" charset="0"/>
              </a:rPr>
              <a:t> - </a:t>
            </a:r>
            <a:r>
              <a:rPr lang="en-US" sz="1600" dirty="0"/>
              <a:t>Retrieves objects of multiple classes.</a:t>
            </a:r>
            <a:endParaRPr lang="en-GB" sz="1600" b="1" dirty="0">
              <a:latin typeface="Times New Roman" panose="02020603050405020304" pitchFamily="18" charset="0"/>
              <a:cs typeface="Times New Roman" panose="02020603050405020304" pitchFamily="18" charset="0"/>
            </a:endParaRPr>
          </a:p>
          <a:p>
            <a:pPr marL="538163" indent="-174625">
              <a:spcBef>
                <a:spcPts val="0"/>
              </a:spcBef>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configFindDnsByClassId</a:t>
            </a:r>
            <a:r>
              <a:rPr lang="en-GB" sz="1600" b="1" dirty="0">
                <a:latin typeface="Times New Roman" panose="02020603050405020304" pitchFamily="18" charset="0"/>
                <a:cs typeface="Times New Roman" panose="02020603050405020304" pitchFamily="18" charset="0"/>
              </a:rPr>
              <a:t> - </a:t>
            </a:r>
            <a:r>
              <a:rPr lang="en-US" sz="1600" dirty="0"/>
              <a:t>Retrieves the DNs of a specified class.</a:t>
            </a:r>
            <a:endParaRPr lang="en-GB" sz="1600" b="1" dirty="0">
              <a:latin typeface="Times New Roman" panose="02020603050405020304" pitchFamily="18" charset="0"/>
              <a:cs typeface="Times New Roman" panose="02020603050405020304" pitchFamily="18" charset="0"/>
            </a:endParaRPr>
          </a:p>
          <a:p>
            <a:pPr marL="538163" indent="-174625">
              <a:spcBef>
                <a:spcPts val="0"/>
              </a:spcBef>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configResolveChildren</a:t>
            </a:r>
            <a:r>
              <a:rPr lang="en-GB" sz="1600" b="1" dirty="0">
                <a:latin typeface="Times New Roman" panose="02020603050405020304" pitchFamily="18" charset="0"/>
                <a:cs typeface="Times New Roman" panose="02020603050405020304" pitchFamily="18" charset="0"/>
              </a:rPr>
              <a:t> - </a:t>
            </a:r>
            <a:r>
              <a:rPr lang="en-US" sz="1600" dirty="0"/>
              <a:t>Retrieves the child objects of an object.</a:t>
            </a:r>
            <a:endParaRPr lang="en-GB" sz="1600" b="1" dirty="0">
              <a:latin typeface="Times New Roman" panose="02020603050405020304" pitchFamily="18" charset="0"/>
              <a:cs typeface="Times New Roman" panose="02020603050405020304" pitchFamily="18" charset="0"/>
            </a:endParaRPr>
          </a:p>
          <a:p>
            <a:pPr marL="538163" indent="-174625">
              <a:spcBef>
                <a:spcPts val="0"/>
              </a:spcBef>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configResolveParent</a:t>
            </a:r>
            <a:r>
              <a:rPr lang="en-GB" sz="1600" b="1" dirty="0">
                <a:latin typeface="Times New Roman" panose="02020603050405020304" pitchFamily="18" charset="0"/>
                <a:cs typeface="Times New Roman" panose="02020603050405020304" pitchFamily="18" charset="0"/>
              </a:rPr>
              <a:t> - </a:t>
            </a:r>
            <a:r>
              <a:rPr lang="en-US" sz="1600" dirty="0"/>
              <a:t>Retrieves the parent object of an object.</a:t>
            </a:r>
            <a:endParaRPr lang="en-GB" sz="1600" b="1" dirty="0">
              <a:latin typeface="Times New Roman" panose="02020603050405020304" pitchFamily="18" charset="0"/>
              <a:cs typeface="Times New Roman" panose="02020603050405020304" pitchFamily="18" charset="0"/>
            </a:endParaRPr>
          </a:p>
          <a:p>
            <a:pPr marL="538163" indent="-174625">
              <a:spcBef>
                <a:spcPts val="0"/>
              </a:spcBef>
              <a:buFont typeface="Arial" pitchFamily="34" charset="0"/>
              <a:buChar char="•"/>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configScope—Performs</a:t>
            </a:r>
            <a:r>
              <a:rPr lang="en-GB" sz="1600" b="1" dirty="0">
                <a:latin typeface="Times New Roman" panose="02020603050405020304" pitchFamily="18" charset="0"/>
                <a:cs typeface="Times New Roman" panose="02020603050405020304" pitchFamily="18" charset="0"/>
              </a:rPr>
              <a:t> - </a:t>
            </a:r>
            <a:r>
              <a:rPr lang="en-US" sz="1600" dirty="0"/>
              <a:t>Performs class queries on a DN in the MIT.</a:t>
            </a:r>
            <a:endParaRPr lang="en-GB" sz="1600" dirty="0">
              <a:latin typeface="Times New Roman" panose="02020603050405020304" pitchFamily="18" charset="0"/>
              <a:cs typeface="Times New Roman" panose="02020603050405020304" pitchFamily="18" charset="0"/>
            </a:endParaRPr>
          </a:p>
          <a:p>
            <a:pPr marL="0" indent="0">
              <a:buNone/>
            </a:pPr>
            <a:endParaRPr lang="en-GB" sz="1600" dirty="0"/>
          </a:p>
        </p:txBody>
      </p:sp>
    </p:spTree>
    <p:extLst>
      <p:ext uri="{BB962C8B-B14F-4D97-AF65-F5344CB8AC3E}">
        <p14:creationId xmlns:p14="http://schemas.microsoft.com/office/powerpoint/2010/main" val="3212827352"/>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Managed Objects (Contd.)</a:t>
            </a:r>
            <a:endParaRPr lang="en-CA" altLang="en-US" dirty="0"/>
          </a:p>
        </p:txBody>
      </p:sp>
      <p:sp>
        <p:nvSpPr>
          <p:cNvPr id="13315" name="Content Placeholder 2"/>
          <p:cNvSpPr>
            <a:spLocks noGrp="1"/>
          </p:cNvSpPr>
          <p:nvPr>
            <p:ph idx="1"/>
          </p:nvPr>
        </p:nvSpPr>
        <p:spPr>
          <a:xfrm>
            <a:off x="117230" y="824311"/>
            <a:ext cx="8815754" cy="3829752"/>
          </a:xfrm>
        </p:spPr>
        <p:txBody>
          <a:bodyPr/>
          <a:lstStyle/>
          <a:p>
            <a:pPr marL="0" indent="0">
              <a:buNone/>
            </a:pPr>
            <a:r>
              <a:rPr lang="en-US" sz="1600" b="1" dirty="0"/>
              <a:t>Configuration methods</a:t>
            </a:r>
          </a:p>
          <a:p>
            <a:pPr>
              <a:buFont typeface="Arial" panose="020B0604020202020204" pitchFamily="34" charset="0"/>
              <a:buChar char="•"/>
            </a:pPr>
            <a:r>
              <a:rPr lang="en-US" sz="1600" dirty="0"/>
              <a:t>There are several methods to make configuration changes to managed objects.</a:t>
            </a:r>
          </a:p>
          <a:p>
            <a:pPr>
              <a:buFont typeface="Arial" panose="020B0604020202020204" pitchFamily="34" charset="0"/>
              <a:buChar char="•"/>
            </a:pPr>
            <a:r>
              <a:rPr lang="en-US" sz="1600" dirty="0"/>
              <a:t>These changes can be applied to the whole object tree, a subtree rooted at a specified object, or an individual object. The following are examples of configuration methods:</a:t>
            </a:r>
          </a:p>
          <a:p>
            <a:pPr marL="538163" indent="-174625">
              <a:buFont typeface="Arial" panose="020B0604020202020204" pitchFamily="34" charset="0"/>
              <a:buChar char="•"/>
            </a:pPr>
            <a:r>
              <a:rPr lang="en-US" sz="1600" dirty="0">
                <a:solidFill>
                  <a:schemeClr val="bg1"/>
                </a:solidFill>
                <a:highlight>
                  <a:srgbClr val="000000"/>
                </a:highlight>
              </a:rPr>
              <a:t>configConfMo</a:t>
            </a:r>
            <a:r>
              <a:rPr lang="en-US" sz="1600" dirty="0"/>
              <a:t> - Affects a single managed object.</a:t>
            </a:r>
          </a:p>
          <a:p>
            <a:pPr marL="538163" indent="-174625">
              <a:buFont typeface="Arial" panose="020B0604020202020204" pitchFamily="34" charset="0"/>
              <a:buChar char="•"/>
            </a:pPr>
            <a:r>
              <a:rPr lang="en-US" sz="1600" dirty="0">
                <a:solidFill>
                  <a:schemeClr val="bg1"/>
                </a:solidFill>
                <a:highlight>
                  <a:srgbClr val="000000"/>
                </a:highlight>
              </a:rPr>
              <a:t>configConfMos</a:t>
            </a:r>
            <a:r>
              <a:rPr lang="en-US" sz="1600" dirty="0"/>
              <a:t> - Affects multiple subtrees.</a:t>
            </a:r>
          </a:p>
          <a:p>
            <a:pPr marL="538163" indent="-174625">
              <a:buFont typeface="Arial" panose="020B0604020202020204" pitchFamily="34" charset="0"/>
              <a:buChar char="•"/>
            </a:pPr>
            <a:r>
              <a:rPr lang="en-US" sz="1600" dirty="0">
                <a:solidFill>
                  <a:schemeClr val="bg1"/>
                </a:solidFill>
                <a:highlight>
                  <a:srgbClr val="000000"/>
                </a:highlight>
              </a:rPr>
              <a:t>configConfMoGroup</a:t>
            </a:r>
            <a:r>
              <a:rPr lang="en-US" sz="1600" dirty="0"/>
              <a:t> - Applies the same configuration changes to multiple subtree structures or managed objects.</a:t>
            </a:r>
            <a:endParaRPr lang="en-GB" sz="1600" dirty="0"/>
          </a:p>
        </p:txBody>
      </p:sp>
    </p:spTree>
    <p:extLst>
      <p:ext uri="{BB962C8B-B14F-4D97-AF65-F5344CB8AC3E}">
        <p14:creationId xmlns:p14="http://schemas.microsoft.com/office/powerpoint/2010/main" val="1936993645"/>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Managed Objects (Contd.)</a:t>
            </a:r>
            <a:endParaRPr lang="en-CA" altLang="en-US" dirty="0"/>
          </a:p>
        </p:txBody>
      </p:sp>
      <p:sp>
        <p:nvSpPr>
          <p:cNvPr id="13315" name="Content Placeholder 2"/>
          <p:cNvSpPr>
            <a:spLocks noGrp="1"/>
          </p:cNvSpPr>
          <p:nvPr>
            <p:ph idx="1"/>
          </p:nvPr>
        </p:nvSpPr>
        <p:spPr>
          <a:xfrm>
            <a:off x="162948" y="821009"/>
            <a:ext cx="3528647" cy="3489781"/>
          </a:xfrm>
        </p:spPr>
        <p:txBody>
          <a:bodyPr/>
          <a:lstStyle/>
          <a:p>
            <a:pPr marL="0" indent="0">
              <a:buNone/>
            </a:pPr>
            <a:r>
              <a:rPr lang="en-US" sz="1600" b="1" dirty="0"/>
              <a:t>Cisco UCS API documentation</a:t>
            </a:r>
            <a:endParaRPr lang="en-GB" sz="1600" dirty="0"/>
          </a:p>
          <a:p>
            <a:pPr>
              <a:buFont typeface="Arial" panose="020B0604020202020204" pitchFamily="34" charset="0"/>
              <a:buChar char="•"/>
            </a:pPr>
            <a:r>
              <a:rPr lang="en-GB" sz="1600" dirty="0"/>
              <a:t>Cisco UCS API documentation is typically referred to as the UCS Object Model documentation. </a:t>
            </a:r>
          </a:p>
          <a:p>
            <a:pPr>
              <a:buFont typeface="Arial" panose="020B0604020202020204" pitchFamily="34" charset="0"/>
              <a:buChar char="•"/>
            </a:pPr>
            <a:r>
              <a:rPr lang="en-GB" sz="1600" dirty="0"/>
              <a:t>The Object Model documentation is available with the UCS Platform Emulator or online.</a:t>
            </a:r>
          </a:p>
          <a:p>
            <a:pPr>
              <a:buFont typeface="Arial" panose="020B0604020202020204" pitchFamily="34" charset="0"/>
              <a:buChar char="•"/>
            </a:pPr>
            <a:r>
              <a:rPr lang="en-US" sz="1600" dirty="0"/>
              <a:t>Every UCS object class and method is listed in the documentation along with UCS types, events, faults, errors, and Syslog messages.</a:t>
            </a:r>
          </a:p>
          <a:p>
            <a:pPr>
              <a:spcBef>
                <a:spcPts val="300"/>
              </a:spcBef>
              <a:spcAft>
                <a:spcPts val="300"/>
              </a:spcAft>
              <a:buFont typeface="Arial" panose="020B0604020202020204" pitchFamily="34" charset="0"/>
              <a:buChar char="•"/>
            </a:pPr>
            <a:endParaRPr lang="en-GB"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962" y="805020"/>
            <a:ext cx="5379356" cy="3336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Box 1">
            <a:extLst>
              <a:ext uri="{FF2B5EF4-FFF2-40B4-BE49-F238E27FC236}">
                <a16:creationId xmlns="" xmlns:a16="http://schemas.microsoft.com/office/drawing/2014/main" id="{A260D1EE-52BD-4E57-A1AC-ED531F75C638}"/>
              </a:ext>
            </a:extLst>
          </p:cNvPr>
          <p:cNvSpPr/>
          <p:nvPr/>
        </p:nvSpPr>
        <p:spPr>
          <a:xfrm>
            <a:off x="3649508" y="4088571"/>
            <a:ext cx="5313810" cy="584775"/>
          </a:xfrm>
          <a:prstGeom prst="rect">
            <a:avLst/>
          </a:prstGeom>
        </p:spPr>
        <p:txBody>
          <a:bodyPr wrap="square">
            <a:spAutoFit/>
          </a:bodyPr>
          <a:lstStyle/>
          <a:p>
            <a:pPr algn="ctr"/>
            <a:r>
              <a:rPr lang="en-GB" sz="1600" dirty="0">
                <a:solidFill>
                  <a:srgbClr val="000000"/>
                </a:solidFill>
                <a:latin typeface="+mn-lt"/>
              </a:rPr>
              <a:t>UCS Object Model Documentation - Overview and Naming Rules</a:t>
            </a:r>
          </a:p>
        </p:txBody>
      </p:sp>
    </p:spTree>
    <p:extLst>
      <p:ext uri="{BB962C8B-B14F-4D97-AF65-F5344CB8AC3E}">
        <p14:creationId xmlns:p14="http://schemas.microsoft.com/office/powerpoint/2010/main" val="26387749"/>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Manager Documentation</a:t>
            </a:r>
            <a:endParaRPr lang="en-CA" altLang="en-US" dirty="0"/>
          </a:p>
        </p:txBody>
      </p:sp>
      <p:sp>
        <p:nvSpPr>
          <p:cNvPr id="13315" name="Content Placeholder 2"/>
          <p:cNvSpPr>
            <a:spLocks noGrp="1"/>
          </p:cNvSpPr>
          <p:nvPr>
            <p:ph idx="1"/>
          </p:nvPr>
        </p:nvSpPr>
        <p:spPr>
          <a:xfrm>
            <a:off x="176721" y="733220"/>
            <a:ext cx="8733693" cy="3756655"/>
          </a:xfrm>
        </p:spPr>
        <p:txBody>
          <a:bodyPr/>
          <a:lstStyle/>
          <a:p>
            <a:pPr>
              <a:spcBef>
                <a:spcPts val="300"/>
              </a:spcBef>
              <a:spcAft>
                <a:spcPts val="300"/>
              </a:spcAft>
              <a:buFont typeface="Arial" panose="020B0604020202020204" pitchFamily="34" charset="0"/>
              <a:buChar char="•"/>
            </a:pPr>
            <a:r>
              <a:rPr lang="en-GB" sz="1600" dirty="0"/>
              <a:t>The left navigation menu enables you to select an object.</a:t>
            </a:r>
            <a:endParaRPr lang="en-US" sz="1600" dirty="0"/>
          </a:p>
          <a:p>
            <a:pPr>
              <a:spcBef>
                <a:spcPts val="300"/>
              </a:spcBef>
              <a:spcAft>
                <a:spcPts val="300"/>
              </a:spcAft>
              <a:buFont typeface="Arial" panose="020B0604020202020204" pitchFamily="34" charset="0"/>
              <a:buChar char="•"/>
            </a:pPr>
            <a:r>
              <a:rPr lang="en-GB" sz="1600" dirty="0"/>
              <a:t>The right pane displays the object information divided into the following sections:</a:t>
            </a:r>
            <a:endParaRPr lang="en-US" sz="1600" dirty="0"/>
          </a:p>
          <a:p>
            <a:pPr lvl="2"/>
            <a:r>
              <a:rPr lang="en-US" sz="1600" b="1" dirty="0"/>
              <a:t>Overview: </a:t>
            </a:r>
            <a:r>
              <a:rPr lang="en-GB" sz="1600" dirty="0"/>
              <a:t>Indicates if the object is Abstract or Concrete. </a:t>
            </a:r>
          </a:p>
          <a:p>
            <a:pPr lvl="2"/>
            <a:r>
              <a:rPr lang="en-US" sz="1600" b="1" dirty="0"/>
              <a:t>Naming Rules</a:t>
            </a:r>
            <a:r>
              <a:rPr lang="en-GB" sz="1600" b="1" dirty="0"/>
              <a:t>: </a:t>
            </a:r>
            <a:r>
              <a:rPr lang="en-GB" sz="1600" dirty="0"/>
              <a:t>Indicate the object prefix. </a:t>
            </a:r>
          </a:p>
          <a:p>
            <a:pPr lvl="2"/>
            <a:r>
              <a:rPr lang="en-IN" sz="1600" b="1" dirty="0"/>
              <a:t>Containers Hierarchies</a:t>
            </a:r>
            <a:r>
              <a:rPr lang="en-IN" sz="1600" dirty="0"/>
              <a:t>: Displays </a:t>
            </a:r>
            <a:r>
              <a:rPr lang="en-US" sz="1600" dirty="0"/>
              <a:t>where the object can reside in the MIM.</a:t>
            </a:r>
          </a:p>
          <a:p>
            <a:pPr lvl="2"/>
            <a:r>
              <a:rPr lang="en-GB" sz="1600" b="1" dirty="0"/>
              <a:t>Contained Hierarchies</a:t>
            </a:r>
            <a:r>
              <a:rPr lang="en-GB" sz="1600" dirty="0"/>
              <a:t>: </a:t>
            </a:r>
            <a:r>
              <a:rPr lang="en-US" sz="1600" dirty="0"/>
              <a:t>Displays what objects the </a:t>
            </a:r>
            <a:r>
              <a:rPr lang="en-US" sz="1600" dirty="0">
                <a:solidFill>
                  <a:schemeClr val="bg1"/>
                </a:solidFill>
                <a:highlight>
                  <a:srgbClr val="000000"/>
                </a:highlight>
              </a:rPr>
              <a:t>fabricVlan</a:t>
            </a:r>
            <a:r>
              <a:rPr lang="en-US" sz="1600" dirty="0"/>
              <a:t> can contain and what objects those contained objects can contain, and so on.</a:t>
            </a:r>
          </a:p>
          <a:p>
            <a:pPr lvl="2"/>
            <a:r>
              <a:rPr lang="en-US" sz="1600" b="1" dirty="0"/>
              <a:t>Inheritance</a:t>
            </a:r>
            <a:r>
              <a:rPr lang="en-US" sz="1600" dirty="0"/>
              <a:t>: Displays all the objects prior to the </a:t>
            </a:r>
            <a:r>
              <a:rPr lang="en-US" sz="1600" dirty="0">
                <a:solidFill>
                  <a:schemeClr val="bg1"/>
                </a:solidFill>
                <a:highlight>
                  <a:srgbClr val="000000"/>
                </a:highlight>
              </a:rPr>
              <a:t>fabricVlan</a:t>
            </a:r>
            <a:r>
              <a:rPr lang="en-US" sz="1600" dirty="0"/>
              <a:t> object that the </a:t>
            </a:r>
            <a:r>
              <a:rPr lang="en-US" sz="1600" dirty="0">
                <a:solidFill>
                  <a:schemeClr val="bg1"/>
                </a:solidFill>
                <a:highlight>
                  <a:srgbClr val="000000"/>
                </a:highlight>
              </a:rPr>
              <a:t>fabricVlan</a:t>
            </a:r>
            <a:r>
              <a:rPr lang="en-US" sz="1600" dirty="0"/>
              <a:t> inherited attributes from.</a:t>
            </a:r>
          </a:p>
          <a:p>
            <a:pPr lvl="2"/>
            <a:r>
              <a:rPr lang="en-IN" sz="1600" b="1" dirty="0"/>
              <a:t>Events, faults, and FSMs</a:t>
            </a:r>
            <a:r>
              <a:rPr lang="en-IN" sz="1600" dirty="0"/>
              <a:t>: Objects that are attached to the parent object for which they are generated.</a:t>
            </a:r>
            <a:endParaRPr lang="en-IN" sz="1600" b="1" dirty="0"/>
          </a:p>
          <a:p>
            <a:pPr lvl="2"/>
            <a:r>
              <a:rPr lang="en-IN" sz="1600" b="1" dirty="0"/>
              <a:t>Properties Summary</a:t>
            </a:r>
            <a:r>
              <a:rPr lang="en-IN" sz="1600" dirty="0"/>
              <a:t>: </a:t>
            </a:r>
            <a:r>
              <a:rPr lang="en-GB" sz="1600" dirty="0"/>
              <a:t>Lists all the properties or attributes of the object. </a:t>
            </a:r>
            <a:endParaRPr lang="en-IN" sz="1600" b="1" dirty="0"/>
          </a:p>
          <a:p>
            <a:pPr lvl="2"/>
            <a:r>
              <a:rPr lang="en-US" sz="1600" b="1" dirty="0"/>
              <a:t>Properties Detail</a:t>
            </a:r>
            <a:r>
              <a:rPr lang="en-US" sz="1600" dirty="0"/>
              <a:t>: Each object property is defined completely in the Properties Detail.</a:t>
            </a:r>
            <a:endParaRPr lang="en-IN" sz="1600" b="1" dirty="0"/>
          </a:p>
          <a:p>
            <a:pPr lvl="2"/>
            <a:endParaRPr lang="en-IN" sz="1600" b="1" dirty="0"/>
          </a:p>
          <a:p>
            <a:pPr lvl="2"/>
            <a:endParaRPr lang="en-IN" sz="1600" b="1" dirty="0"/>
          </a:p>
          <a:p>
            <a:pPr lvl="2"/>
            <a:endParaRPr lang="en-US" sz="1600" dirty="0"/>
          </a:p>
          <a:p>
            <a:pPr lvl="2"/>
            <a:endParaRPr lang="en-GB" sz="1600" dirty="0"/>
          </a:p>
          <a:p>
            <a:pPr lvl="2"/>
            <a:endParaRPr lang="en-GB" sz="1600" b="1" dirty="0"/>
          </a:p>
          <a:p>
            <a:pPr marL="0" indent="0">
              <a:spcBef>
                <a:spcPts val="300"/>
              </a:spcBef>
              <a:spcAft>
                <a:spcPts val="300"/>
              </a:spcAft>
              <a:buNone/>
            </a:pPr>
            <a:endParaRPr lang="en-GB" sz="1600" b="1" dirty="0"/>
          </a:p>
          <a:p>
            <a:pPr marL="0" indent="0">
              <a:spcBef>
                <a:spcPts val="300"/>
              </a:spcBef>
              <a:spcAft>
                <a:spcPts val="300"/>
              </a:spcAft>
              <a:buNone/>
            </a:pPr>
            <a:endParaRPr lang="en-IN" sz="1600" b="1" dirty="0"/>
          </a:p>
          <a:p>
            <a:pPr marL="0" indent="0">
              <a:buNone/>
            </a:pPr>
            <a:endParaRPr lang="en-GB" sz="1600" dirty="0"/>
          </a:p>
          <a:p>
            <a:pPr marL="0" indent="0">
              <a:buNone/>
            </a:pPr>
            <a:endParaRPr lang="en-GB" sz="1600" dirty="0"/>
          </a:p>
        </p:txBody>
      </p:sp>
    </p:spTree>
    <p:extLst>
      <p:ext uri="{BB962C8B-B14F-4D97-AF65-F5344CB8AC3E}">
        <p14:creationId xmlns:p14="http://schemas.microsoft.com/office/powerpoint/2010/main" val="3053210629"/>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a:t>
            </a:r>
            <a:br>
              <a:rPr altLang="en-US" sz="1600" dirty="0"/>
            </a:br>
            <a:r>
              <a:rPr dirty="0"/>
              <a:t>Cisco UCS Power Tool</a:t>
            </a:r>
            <a:endParaRPr lang="en-CA" altLang="en-US" dirty="0"/>
          </a:p>
        </p:txBody>
      </p:sp>
      <p:sp>
        <p:nvSpPr>
          <p:cNvPr id="6" name="Content Placeholder 1"/>
          <p:cNvSpPr>
            <a:spLocks noGrp="1"/>
          </p:cNvSpPr>
          <p:nvPr>
            <p:ph idx="1"/>
          </p:nvPr>
        </p:nvSpPr>
        <p:spPr>
          <a:xfrm>
            <a:off x="154482" y="822204"/>
            <a:ext cx="3709064" cy="3702718"/>
          </a:xfrm>
        </p:spPr>
        <p:txBody>
          <a:bodyPr/>
          <a:lstStyle/>
          <a:p>
            <a:pPr marL="176213" indent="-176213">
              <a:spcBef>
                <a:spcPts val="300"/>
              </a:spcBef>
              <a:spcAft>
                <a:spcPts val="300"/>
              </a:spcAft>
              <a:buFont typeface="Arial" pitchFamily="34" charset="0"/>
              <a:buChar char="•"/>
            </a:pPr>
            <a:r>
              <a:rPr lang="en-GB" sz="1600" dirty="0"/>
              <a:t>UCS PowerTool is a library of PowerShell Cmdlets that enable the management of UCS environments from Microsoft Operating Systems, via the UCS XML API. </a:t>
            </a:r>
          </a:p>
          <a:p>
            <a:pPr marL="176213" indent="-176213">
              <a:spcBef>
                <a:spcPts val="300"/>
              </a:spcBef>
              <a:spcAft>
                <a:spcPts val="300"/>
              </a:spcAft>
              <a:buFont typeface="Arial" pitchFamily="34" charset="0"/>
              <a:buChar char="•"/>
            </a:pPr>
            <a:r>
              <a:rPr lang="en-IN" sz="1600" dirty="0"/>
              <a:t>Cmdlets ensure that they are completely aware of objects, their containment, properties and the details associated with each property.</a:t>
            </a:r>
            <a:endParaRPr lang="en-GB" sz="1600" dirty="0"/>
          </a:p>
          <a:p>
            <a:pPr marL="176213" indent="-176213">
              <a:spcBef>
                <a:spcPts val="300"/>
              </a:spcBef>
              <a:spcAft>
                <a:spcPts val="300"/>
              </a:spcAft>
              <a:buFont typeface="Arial" pitchFamily="34" charset="0"/>
              <a:buChar char="•"/>
            </a:pPr>
            <a:r>
              <a:rPr lang="en-GB" sz="1600" dirty="0"/>
              <a:t>The Cmdlet to authenticate with a UCS Manager is as follows:</a:t>
            </a:r>
            <a:endParaRPr lang="en-GB" sz="1600" b="1" dirty="0">
              <a:latin typeface="Consolas" pitchFamily="49" charset="0"/>
            </a:endParaRPr>
          </a:p>
          <a:p>
            <a:pPr indent="6350">
              <a:spcBef>
                <a:spcPts val="300"/>
              </a:spcBef>
              <a:spcAft>
                <a:spcPts val="300"/>
              </a:spcAft>
              <a:buNone/>
            </a:pPr>
            <a:r>
              <a:rPr lang="en-GB" sz="1600" b="1" dirty="0">
                <a:solidFill>
                  <a:schemeClr val="bg1"/>
                </a:solidFill>
                <a:highlight>
                  <a:srgbClr val="000000"/>
                </a:highlight>
                <a:latin typeface="Times New Roman" panose="02020603050405020304" pitchFamily="18" charset="0"/>
                <a:cs typeface="Times New Roman" panose="02020603050405020304" pitchFamily="18" charset="0"/>
              </a:rPr>
              <a:t>Connect-Ucs -Name &lt;ip-address-ucs-manager&gt;</a:t>
            </a:r>
          </a:p>
        </p:txBody>
      </p:sp>
      <p:pic>
        <p:nvPicPr>
          <p:cNvPr id="819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385" y="800700"/>
            <a:ext cx="5108670" cy="3167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Box 1">
            <a:extLst>
              <a:ext uri="{FF2B5EF4-FFF2-40B4-BE49-F238E27FC236}">
                <a16:creationId xmlns="" xmlns:a16="http://schemas.microsoft.com/office/drawing/2014/main" id="{78D23B66-0108-44C5-8246-A88A06962360}"/>
              </a:ext>
            </a:extLst>
          </p:cNvPr>
          <p:cNvSpPr/>
          <p:nvPr/>
        </p:nvSpPr>
        <p:spPr>
          <a:xfrm>
            <a:off x="3962908" y="3993371"/>
            <a:ext cx="4895681" cy="338554"/>
          </a:xfrm>
          <a:prstGeom prst="rect">
            <a:avLst/>
          </a:prstGeom>
        </p:spPr>
        <p:txBody>
          <a:bodyPr wrap="square">
            <a:spAutoFit/>
          </a:bodyPr>
          <a:lstStyle/>
          <a:p>
            <a:pPr algn="ctr"/>
            <a:r>
              <a:rPr lang="en-US" sz="1600" dirty="0">
                <a:solidFill>
                  <a:srgbClr val="000000"/>
                </a:solidFill>
                <a:latin typeface="+mn-lt"/>
              </a:rPr>
              <a:t>UCS PowerTool - Authentication</a:t>
            </a:r>
          </a:p>
        </p:txBody>
      </p:sp>
    </p:spTree>
    <p:extLst>
      <p:ext uri="{BB962C8B-B14F-4D97-AF65-F5344CB8AC3E}">
        <p14:creationId xmlns:p14="http://schemas.microsoft.com/office/powerpoint/2010/main" val="2865092712"/>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a:t>
            </a:r>
            <a:br>
              <a:rPr altLang="en-US" sz="1600" dirty="0"/>
            </a:br>
            <a:r>
              <a:rPr dirty="0"/>
              <a:t>Cisco UCS Power Tool</a:t>
            </a:r>
            <a:r>
              <a:rPr lang="en-US" dirty="0"/>
              <a:t> (Contd.)</a:t>
            </a:r>
            <a:endParaRPr lang="en-CA" altLang="en-US" dirty="0"/>
          </a:p>
        </p:txBody>
      </p:sp>
      <p:sp>
        <p:nvSpPr>
          <p:cNvPr id="6" name="Content Placeholder 1"/>
          <p:cNvSpPr>
            <a:spLocks noGrp="1"/>
          </p:cNvSpPr>
          <p:nvPr>
            <p:ph idx="1"/>
          </p:nvPr>
        </p:nvSpPr>
        <p:spPr>
          <a:xfrm>
            <a:off x="111696" y="802887"/>
            <a:ext cx="3327419" cy="415084"/>
          </a:xfrm>
        </p:spPr>
        <p:txBody>
          <a:bodyPr/>
          <a:lstStyle/>
          <a:p>
            <a:pPr marL="176213" indent="-176213">
              <a:buFont typeface="Arial" pitchFamily="34" charset="0"/>
              <a:buChar char="•"/>
            </a:pPr>
            <a:r>
              <a:rPr lang="en-US" sz="1600" dirty="0"/>
              <a:t>The Cmdlet to query UCS Blades and view their DNs is: </a:t>
            </a: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Get-UcsBlade | Select-Object Dn</a:t>
            </a:r>
          </a:p>
          <a:p>
            <a:pPr>
              <a:spcBef>
                <a:spcPts val="100"/>
              </a:spcBef>
              <a:spcAft>
                <a:spcPts val="200"/>
              </a:spcAft>
              <a:buFont typeface="Arial" panose="020B0604020202020204" pitchFamily="34" charset="0"/>
              <a:buChar char="•"/>
            </a:pPr>
            <a:endParaRPr lang="en-US" sz="1600" dirty="0"/>
          </a:p>
          <a:p>
            <a:pPr>
              <a:spcBef>
                <a:spcPts val="100"/>
              </a:spcBef>
              <a:spcAft>
                <a:spcPts val="200"/>
              </a:spcAft>
              <a:buFont typeface="Arial" panose="020B0604020202020204" pitchFamily="34" charset="0"/>
              <a:buChar char="•"/>
            </a:pPr>
            <a:r>
              <a:rPr lang="en-US" sz="1600" dirty="0"/>
              <a:t>The Cmdlet to create UCS VLAN 100 is: </a:t>
            </a:r>
          </a:p>
          <a:p>
            <a:pPr marL="142875" lvl="1" indent="0">
              <a:spcBef>
                <a:spcPts val="100"/>
              </a:spcBef>
              <a:spcAft>
                <a:spcPts val="200"/>
              </a:spcAft>
              <a:buNone/>
            </a:pP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Get-UcsLanCloud | Add-UcsVlan-Name vlan100 -Id 100</a:t>
            </a:r>
            <a:endParaRPr lang="en-GB" sz="1600" dirty="0">
              <a:solidFill>
                <a:schemeClr val="bg1"/>
              </a:solidFill>
              <a:highlight>
                <a:srgbClr val="000000"/>
              </a:highlight>
              <a:latin typeface="Times New Roman" panose="02020603050405020304" pitchFamily="18" charset="0"/>
              <a:cs typeface="Times New Roman" panose="02020603050405020304" pitchFamily="18" charset="0"/>
            </a:endParaRPr>
          </a:p>
          <a:p>
            <a:pPr marL="176213" indent="-176213">
              <a:buFont typeface="Arial" pitchFamily="34" charset="0"/>
              <a:buChar char="•"/>
            </a:pPr>
            <a:endParaRPr lang="en-GB" sz="1600"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834351"/>
            <a:ext cx="5732888" cy="3575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Box 1">
            <a:extLst>
              <a:ext uri="{FF2B5EF4-FFF2-40B4-BE49-F238E27FC236}">
                <a16:creationId xmlns="" xmlns:a16="http://schemas.microsoft.com/office/drawing/2014/main" id="{78D23B66-0108-44C5-8246-A88A06962360}"/>
              </a:ext>
            </a:extLst>
          </p:cNvPr>
          <p:cNvSpPr/>
          <p:nvPr/>
        </p:nvSpPr>
        <p:spPr>
          <a:xfrm>
            <a:off x="3205488" y="4408391"/>
            <a:ext cx="5863892" cy="338554"/>
          </a:xfrm>
          <a:prstGeom prst="rect">
            <a:avLst/>
          </a:prstGeom>
        </p:spPr>
        <p:txBody>
          <a:bodyPr wrap="square">
            <a:spAutoFit/>
          </a:bodyPr>
          <a:lstStyle/>
          <a:p>
            <a:pPr algn="ctr"/>
            <a:r>
              <a:rPr lang="en-US" sz="1600" dirty="0">
                <a:solidFill>
                  <a:srgbClr val="000000"/>
                </a:solidFill>
                <a:latin typeface="+mn-lt"/>
              </a:rPr>
              <a:t>UCS PowerTool - Blade Query</a:t>
            </a:r>
          </a:p>
        </p:txBody>
      </p:sp>
    </p:spTree>
    <p:extLst>
      <p:ext uri="{BB962C8B-B14F-4D97-AF65-F5344CB8AC3E}">
        <p14:creationId xmlns:p14="http://schemas.microsoft.com/office/powerpoint/2010/main" val="355497637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Power Tool (Contd.)</a:t>
            </a:r>
            <a:endParaRPr lang="en-CA" altLang="en-US" dirty="0"/>
          </a:p>
        </p:txBody>
      </p:sp>
      <p:sp>
        <p:nvSpPr>
          <p:cNvPr id="6" name="Content Placeholder 5"/>
          <p:cNvSpPr>
            <a:spLocks noGrp="1"/>
          </p:cNvSpPr>
          <p:nvPr>
            <p:ph idx="1"/>
          </p:nvPr>
        </p:nvSpPr>
        <p:spPr>
          <a:xfrm>
            <a:off x="136101" y="827162"/>
            <a:ext cx="8952947" cy="3736508"/>
          </a:xfrm>
        </p:spPr>
        <p:txBody>
          <a:bodyPr/>
          <a:lstStyle/>
          <a:p>
            <a:pPr>
              <a:buNone/>
            </a:pPr>
            <a:r>
              <a:rPr lang="en-GB" sz="1600" b="1" dirty="0"/>
              <a:t>UCS PowerTool OS support</a:t>
            </a:r>
            <a:endParaRPr lang="en-GB" sz="1600" dirty="0"/>
          </a:p>
          <a:p>
            <a:pPr>
              <a:buFont typeface="Arial" pitchFamily="34" charset="0"/>
              <a:buChar char="•"/>
            </a:pPr>
            <a:r>
              <a:rPr lang="en-GB" sz="1600" dirty="0"/>
              <a:t>UCS PowerTool is a library of PowerShell Cmdlets. </a:t>
            </a:r>
          </a:p>
          <a:p>
            <a:pPr>
              <a:buFont typeface="Arial" pitchFamily="34" charset="0"/>
              <a:buChar char="•"/>
            </a:pPr>
            <a:r>
              <a:rPr lang="en-GB" sz="1600" dirty="0"/>
              <a:t>UCS PowerTool has nearly 6000 Cmdlets to manage every aspect of Cisco UCS Systems.</a:t>
            </a:r>
          </a:p>
          <a:p>
            <a:pPr marL="176213" indent="-176213">
              <a:spcBef>
                <a:spcPts val="1200"/>
              </a:spcBef>
              <a:buNone/>
            </a:pPr>
            <a:r>
              <a:rPr sz="1600" b="1" dirty="0"/>
              <a:t>UCS Python SDK</a:t>
            </a:r>
          </a:p>
          <a:p>
            <a:pPr>
              <a:buFont typeface="Arial" panose="020B0604020202020204" pitchFamily="34" charset="0"/>
              <a:buChar char="•"/>
            </a:pPr>
            <a:r>
              <a:rPr lang="en-GB" sz="1600" dirty="0"/>
              <a:t>UCS Python SDK is a set of Python modules, each containing one or more classes, developed specifically to automate UCS Manager via the UCS XML API. </a:t>
            </a:r>
          </a:p>
          <a:p>
            <a:pPr>
              <a:buFont typeface="Arial" panose="020B0604020202020204" pitchFamily="34" charset="0"/>
              <a:buChar char="•"/>
            </a:pPr>
            <a:r>
              <a:rPr lang="en-GB" sz="1600" dirty="0"/>
              <a:t>Similar to UCS PowerTool, the UCS Python SDK provides hundreds of Python modules to interact with UCS objects.</a:t>
            </a:r>
          </a:p>
        </p:txBody>
      </p:sp>
    </p:spTree>
    <p:extLst>
      <p:ext uri="{BB962C8B-B14F-4D97-AF65-F5344CB8AC3E}">
        <p14:creationId xmlns:p14="http://schemas.microsoft.com/office/powerpoint/2010/main" val="2246679559"/>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Power Tool (Contd.)</a:t>
            </a:r>
            <a:endParaRPr lang="en-CA" altLang="en-US" dirty="0"/>
          </a:p>
        </p:txBody>
      </p:sp>
      <p:sp>
        <p:nvSpPr>
          <p:cNvPr id="3" name="Content Placeholder 2">
            <a:extLst>
              <a:ext uri="{FF2B5EF4-FFF2-40B4-BE49-F238E27FC236}">
                <a16:creationId xmlns="" xmlns:a16="http://schemas.microsoft.com/office/drawing/2014/main" id="{1EF40D76-0BE4-4491-8DB1-7AB213729AFA}"/>
              </a:ext>
            </a:extLst>
          </p:cNvPr>
          <p:cNvSpPr/>
          <p:nvPr/>
        </p:nvSpPr>
        <p:spPr>
          <a:xfrm>
            <a:off x="161208" y="717126"/>
            <a:ext cx="8834510" cy="1862048"/>
          </a:xfrm>
          <a:prstGeom prst="rect">
            <a:avLst/>
          </a:prstGeom>
        </p:spPr>
        <p:txBody>
          <a:bodyPr wrap="square">
            <a:spAutoFit/>
          </a:bodyPr>
          <a:lstStyle/>
          <a:p>
            <a:pPr>
              <a:spcBef>
                <a:spcPts val="300"/>
              </a:spcBef>
              <a:spcAft>
                <a:spcPts val="300"/>
              </a:spcAft>
            </a:pPr>
            <a:r>
              <a:rPr lang="en-US" sz="1600" b="1" dirty="0">
                <a:solidFill>
                  <a:srgbClr val="000000"/>
                </a:solidFill>
                <a:latin typeface="+mn-lt"/>
              </a:rPr>
              <a:t>UCS Ansible</a:t>
            </a:r>
            <a:endParaRPr lang="en-US" sz="1600" dirty="0">
              <a:solidFill>
                <a:srgbClr val="000000"/>
              </a:solidFill>
              <a:latin typeface="+mn-lt"/>
            </a:endParaRPr>
          </a:p>
          <a:p>
            <a:pPr marL="174625" indent="-174625">
              <a:spcBef>
                <a:spcPts val="300"/>
              </a:spcBef>
              <a:spcAft>
                <a:spcPts val="300"/>
              </a:spcAft>
              <a:buFont typeface="Arial" panose="020B0604020202020204" pitchFamily="34" charset="0"/>
              <a:buChar char="•"/>
            </a:pPr>
            <a:r>
              <a:rPr lang="en-US" sz="1600" dirty="0">
                <a:solidFill>
                  <a:srgbClr val="000000"/>
                </a:solidFill>
                <a:latin typeface="+mn-lt"/>
              </a:rPr>
              <a:t>UCS Ansible is available for UCS Manager and the Cisco Integrated Management Controller. </a:t>
            </a:r>
            <a:r>
              <a:rPr lang="en-IN" sz="1600" dirty="0">
                <a:solidFill>
                  <a:schemeClr val="tx1">
                    <a:lumMod val="50000"/>
                  </a:schemeClr>
                </a:solidFill>
              </a:rPr>
              <a:t>UCS Ansible combines the UCS Manager authentication with the object mutation or object query.</a:t>
            </a:r>
            <a:endParaRPr lang="en-US" sz="1600" dirty="0">
              <a:solidFill>
                <a:schemeClr val="tx1">
                  <a:lumMod val="50000"/>
                </a:schemeClr>
              </a:solidFill>
              <a:latin typeface="+mn-lt"/>
            </a:endParaRPr>
          </a:p>
          <a:p>
            <a:pPr marL="174625" indent="-174625">
              <a:spcBef>
                <a:spcPts val="300"/>
              </a:spcBef>
              <a:spcAft>
                <a:spcPts val="300"/>
              </a:spcAft>
              <a:buFont typeface="Arial" panose="020B0604020202020204" pitchFamily="34" charset="0"/>
              <a:buChar char="•"/>
            </a:pPr>
            <a:r>
              <a:rPr lang="en-US" sz="1600" dirty="0">
                <a:solidFill>
                  <a:srgbClr val="000000"/>
                </a:solidFill>
                <a:latin typeface="+mn-lt"/>
              </a:rPr>
              <a:t>UCS Ansible modules are called as tasks in an Ansible playbook. </a:t>
            </a:r>
          </a:p>
          <a:p>
            <a:pPr marL="174625" indent="-174625">
              <a:spcBef>
                <a:spcPts val="300"/>
              </a:spcBef>
              <a:spcAft>
                <a:spcPts val="300"/>
              </a:spcAft>
              <a:buFont typeface="Arial" panose="020B0604020202020204" pitchFamily="34" charset="0"/>
              <a:buChar char="•"/>
            </a:pPr>
            <a:r>
              <a:rPr lang="en-US" sz="1600" dirty="0">
                <a:solidFill>
                  <a:srgbClr val="000000"/>
                </a:solidFill>
                <a:latin typeface="+mn-lt"/>
              </a:rPr>
              <a:t>Ansible playbook that queries a UCS Manager for UCS VLANs is shown in the below figure.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322" y="2539385"/>
            <a:ext cx="6657054" cy="2187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8405128"/>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lang="en-US" altLang="en-US" sz="1600" dirty="0"/>
              <a:t>Cisco Compute Management  </a:t>
            </a:r>
            <a:br>
              <a:rPr lang="en-US" altLang="en-US" sz="1600" dirty="0"/>
            </a:br>
            <a:r>
              <a:rPr dirty="0"/>
              <a:t>Cisco UCS Director</a:t>
            </a:r>
            <a:endParaRPr lang="en-CA" altLang="en-US" dirty="0"/>
          </a:p>
        </p:txBody>
      </p:sp>
      <p:sp>
        <p:nvSpPr>
          <p:cNvPr id="6" name="Content Placeholder 1"/>
          <p:cNvSpPr>
            <a:spLocks noGrp="1"/>
          </p:cNvSpPr>
          <p:nvPr>
            <p:ph idx="1"/>
          </p:nvPr>
        </p:nvSpPr>
        <p:spPr>
          <a:xfrm>
            <a:off x="144065" y="726061"/>
            <a:ext cx="8765473" cy="3776850"/>
          </a:xfrm>
        </p:spPr>
        <p:txBody>
          <a:bodyPr/>
          <a:lstStyle/>
          <a:p>
            <a:pPr marL="0" indent="0">
              <a:buNone/>
            </a:pPr>
            <a:r>
              <a:rPr lang="en-GB" sz="1600" b="1" dirty="0"/>
              <a:t>What is Cisco UCS Director?</a:t>
            </a:r>
          </a:p>
          <a:p>
            <a:pPr>
              <a:buFont typeface="Arial" panose="020B0604020202020204" pitchFamily="34" charset="0"/>
              <a:buChar char="•"/>
            </a:pPr>
            <a:r>
              <a:rPr lang="en-GB" sz="1600" dirty="0"/>
              <a:t>Cisco UCS Director is a complete, highly secure, end-to-end management, orchestration, and automation solution for a wide array of Cisco and non-Cisco data center infrastructure components, and for converged infrastructure solutions based on the UCS and Cisco Nexus platforms.</a:t>
            </a:r>
          </a:p>
          <a:p>
            <a:pPr marL="0" indent="0">
              <a:buNone/>
            </a:pPr>
            <a:r>
              <a:rPr lang="en-US" sz="1600" b="1" dirty="0"/>
              <a:t>Management through Cisco UCS Director</a:t>
            </a:r>
            <a:endParaRPr lang="en-GB" sz="1600" dirty="0"/>
          </a:p>
          <a:p>
            <a:pPr>
              <a:spcBef>
                <a:spcPts val="500"/>
              </a:spcBef>
              <a:spcAft>
                <a:spcPts val="500"/>
              </a:spcAft>
              <a:buFont typeface="Arial" panose="020B0604020202020204" pitchFamily="34" charset="0"/>
              <a:buChar char="•"/>
            </a:pPr>
            <a:r>
              <a:rPr lang="en-GB" sz="1600" dirty="0"/>
              <a:t>Cisco UCS Director extends the unification of computing and networking layers through Cisco UCS to provide visibility and management of data center infrastructure components.</a:t>
            </a:r>
          </a:p>
          <a:p>
            <a:pPr>
              <a:spcBef>
                <a:spcPts val="500"/>
              </a:spcBef>
              <a:spcAft>
                <a:spcPts val="500"/>
              </a:spcAft>
              <a:buFont typeface="Arial" panose="020B0604020202020204" pitchFamily="34" charset="0"/>
              <a:buChar char="•"/>
            </a:pPr>
            <a:r>
              <a:rPr lang="en-IN" sz="1600" dirty="0"/>
              <a:t>You can use Cisco UCS Director to configure, administer, and monitor supported Cisco and non-Cisco components.</a:t>
            </a:r>
            <a:endParaRPr lang="en-GB" sz="1600" dirty="0"/>
          </a:p>
          <a:p>
            <a:pPr marL="0" indent="0">
              <a:buNone/>
            </a:pPr>
            <a:endParaRPr lang="en-GB" sz="1600" dirty="0"/>
          </a:p>
        </p:txBody>
      </p:sp>
    </p:spTree>
    <p:extLst>
      <p:ext uri="{BB962C8B-B14F-4D97-AF65-F5344CB8AC3E}">
        <p14:creationId xmlns:p14="http://schemas.microsoft.com/office/powerpoint/2010/main" val="170961190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lang="en-US" altLang="en-US" sz="1600" dirty="0"/>
              <a:t>Cisco Compute Management</a:t>
            </a:r>
            <a:r>
              <a:rPr altLang="en-US" sz="1600" dirty="0"/>
              <a:t> </a:t>
            </a:r>
            <a:br>
              <a:rPr altLang="en-US" sz="1600" dirty="0"/>
            </a:br>
            <a:r>
              <a:rPr dirty="0"/>
              <a:t>Cisco UCS Director</a:t>
            </a:r>
            <a:r>
              <a:rPr lang="en-US" dirty="0"/>
              <a:t> (Contd.)</a:t>
            </a:r>
            <a:endParaRPr lang="en-CA" altLang="en-US" dirty="0"/>
          </a:p>
        </p:txBody>
      </p:sp>
      <p:sp>
        <p:nvSpPr>
          <p:cNvPr id="6" name="Content Placeholder 1"/>
          <p:cNvSpPr>
            <a:spLocks noGrp="1"/>
          </p:cNvSpPr>
          <p:nvPr>
            <p:ph idx="1"/>
          </p:nvPr>
        </p:nvSpPr>
        <p:spPr>
          <a:xfrm>
            <a:off x="169028" y="798944"/>
            <a:ext cx="8826691" cy="2828204"/>
          </a:xfrm>
        </p:spPr>
        <p:txBody>
          <a:bodyPr/>
          <a:lstStyle/>
          <a:p>
            <a:pPr marL="0" indent="0">
              <a:buClrTx/>
              <a:buSzPct val="100000"/>
              <a:buNone/>
            </a:pPr>
            <a:r>
              <a:rPr lang="en-US" sz="1600" b="1" dirty="0"/>
              <a:t>Automation and orchestration with Cisco UCS Director</a:t>
            </a:r>
          </a:p>
          <a:p>
            <a:pPr>
              <a:buClrTx/>
              <a:buSzPct val="100000"/>
              <a:buFont typeface="Arial" panose="020B0604020202020204" pitchFamily="34" charset="0"/>
              <a:buChar char="•"/>
            </a:pPr>
            <a:r>
              <a:rPr lang="en-US" sz="1600" dirty="0"/>
              <a:t>Cisco UCS Director enables you to build workflows that provide automation services and to publish the workflows and extend their services to your users on demand.</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90" t="3056" r="990" b="3165"/>
          <a:stretch/>
        </p:blipFill>
        <p:spPr bwMode="auto">
          <a:xfrm>
            <a:off x="1525385" y="1821066"/>
            <a:ext cx="6093230" cy="2602148"/>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1525385" y="4431954"/>
            <a:ext cx="6152280" cy="338554"/>
          </a:xfrm>
          <a:prstGeom prst="rect">
            <a:avLst/>
          </a:prstGeom>
          <a:noFill/>
        </p:spPr>
        <p:txBody>
          <a:bodyPr wrap="square" rtlCol="0">
            <a:spAutoFit/>
          </a:bodyPr>
          <a:lstStyle/>
          <a:p>
            <a:pPr algn="ctr"/>
            <a:r>
              <a:rPr lang="en-IN" sz="1600" dirty="0">
                <a:solidFill>
                  <a:schemeClr val="tx1">
                    <a:lumMod val="50000"/>
                  </a:schemeClr>
                </a:solidFill>
              </a:rPr>
              <a:t>UCS Director Converged</a:t>
            </a:r>
          </a:p>
        </p:txBody>
      </p:sp>
    </p:spTree>
    <p:extLst>
      <p:ext uri="{BB962C8B-B14F-4D97-AF65-F5344CB8AC3E}">
        <p14:creationId xmlns:p14="http://schemas.microsoft.com/office/powerpoint/2010/main" val="284503993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8: Best Practices</a:t>
            </a:r>
          </a:p>
        </p:txBody>
      </p:sp>
      <p:sp>
        <p:nvSpPr>
          <p:cNvPr id="11266" name="Content Placeholder"/>
          <p:cNvSpPr>
            <a:spLocks noGrp="1" noChangeArrowheads="1"/>
          </p:cNvSpPr>
          <p:nvPr>
            <p:ph idx="1"/>
          </p:nvPr>
        </p:nvSpPr>
        <p:spPr>
          <a:xfrm>
            <a:off x="120315" y="798944"/>
            <a:ext cx="8853286" cy="4155319"/>
          </a:xfrm>
        </p:spPr>
        <p:txBody>
          <a:bodyPr/>
          <a:lstStyle/>
          <a:p>
            <a:pPr>
              <a:buClr>
                <a:srgbClr val="000000"/>
              </a:buClr>
              <a:buNone/>
            </a:pPr>
            <a:r>
              <a:rPr lang="en-GB" sz="1600" dirty="0"/>
              <a:t>Topic 8.7</a:t>
            </a:r>
          </a:p>
          <a:p>
            <a:pPr>
              <a:buClr>
                <a:srgbClr val="000000"/>
              </a:buClr>
              <a:buFont typeface="Arial" pitchFamily="34" charset="0"/>
              <a:buChar char="•"/>
            </a:pPr>
            <a:r>
              <a:rPr lang="en-GB" sz="1600" dirty="0"/>
              <a:t>Briefly explain Cisco’s security platforms.</a:t>
            </a:r>
          </a:p>
          <a:p>
            <a:pPr>
              <a:buClr>
                <a:srgbClr val="000000"/>
              </a:buClr>
              <a:buFont typeface="Arial" pitchFamily="34" charset="0"/>
              <a:buChar char="•"/>
            </a:pPr>
            <a:r>
              <a:rPr lang="en-GB" sz="1600" dirty="0"/>
              <a:t>Provide different resources and links to students on Cisco Security Platforms. Divide them into different groups and assign each group with a security platform and tell them to brainstorm and create a PowerPoint presentation and present in class. They must include the following topics:</a:t>
            </a:r>
          </a:p>
          <a:p>
            <a:pPr lvl="1">
              <a:buClr>
                <a:srgbClr val="000000"/>
              </a:buClr>
              <a:buFont typeface="Arial" pitchFamily="34" charset="0"/>
              <a:buChar char="•"/>
            </a:pPr>
            <a:r>
              <a:rPr lang="en-GB" sz="1600" dirty="0"/>
              <a:t>Introduction</a:t>
            </a:r>
          </a:p>
          <a:p>
            <a:pPr lvl="1">
              <a:buClr>
                <a:srgbClr val="000000"/>
              </a:buClr>
              <a:buFont typeface="Arial" pitchFamily="34" charset="0"/>
              <a:buChar char="•"/>
            </a:pPr>
            <a:r>
              <a:rPr lang="en-GB" sz="1600" dirty="0"/>
              <a:t>Benefits and Purpose</a:t>
            </a:r>
          </a:p>
          <a:p>
            <a:pPr lvl="1">
              <a:buClr>
                <a:srgbClr val="000000"/>
              </a:buClr>
              <a:buFont typeface="Arial" pitchFamily="34" charset="0"/>
              <a:buChar char="•"/>
            </a:pPr>
            <a:r>
              <a:rPr lang="en-GB" sz="1600" dirty="0"/>
              <a:t>Architecture</a:t>
            </a:r>
          </a:p>
          <a:p>
            <a:pPr lvl="1">
              <a:buClr>
                <a:srgbClr val="000000"/>
              </a:buClr>
              <a:buFont typeface="Arial" pitchFamily="34" charset="0"/>
              <a:buChar char="•"/>
            </a:pPr>
            <a:r>
              <a:rPr lang="en-GB" sz="1600" dirty="0"/>
              <a:t>Integration</a:t>
            </a:r>
          </a:p>
          <a:p>
            <a:pPr lvl="1">
              <a:buClr>
                <a:srgbClr val="000000"/>
              </a:buClr>
              <a:buFont typeface="Arial" pitchFamily="34" charset="0"/>
              <a:buChar char="•"/>
            </a:pPr>
            <a:r>
              <a:rPr lang="en-GB" sz="1600" dirty="0"/>
              <a:t>Capabilities</a:t>
            </a:r>
          </a:p>
          <a:p>
            <a:pPr marL="169863" lvl="2">
              <a:lnSpc>
                <a:spcPct val="85000"/>
              </a:lnSpc>
              <a:spcBef>
                <a:spcPts val="0"/>
              </a:spcBef>
              <a:buClr>
                <a:srgbClr val="000000"/>
              </a:buClr>
              <a:buSzPct val="90000"/>
              <a:buFont typeface="Arial" panose="020B0604020202020204" pitchFamily="34" charset="0"/>
              <a:buChar char="•"/>
            </a:pPr>
            <a:endParaRPr lang="en-GB"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sz="1600" dirty="0"/>
          </a:p>
          <a:p>
            <a:pPr marL="169863" lvl="2">
              <a:lnSpc>
                <a:spcPct val="85000"/>
              </a:lnSpc>
              <a:spcBef>
                <a:spcPts val="0"/>
              </a:spcBef>
              <a:buClr>
                <a:srgbClr val="000000"/>
              </a:buClr>
              <a:buSzPct val="90000"/>
              <a:buFont typeface="Arial" panose="020B0604020202020204" pitchFamily="34" charset="0"/>
              <a:buChar char="•"/>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333858518"/>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Director (Contd.)</a:t>
            </a:r>
            <a:endParaRPr lang="en-CA" altLang="en-US" dirty="0"/>
          </a:p>
        </p:txBody>
      </p:sp>
      <p:sp>
        <p:nvSpPr>
          <p:cNvPr id="6" name="Content Placeholder 1"/>
          <p:cNvSpPr>
            <a:spLocks noGrp="1"/>
          </p:cNvSpPr>
          <p:nvPr>
            <p:ph idx="1"/>
          </p:nvPr>
        </p:nvSpPr>
        <p:spPr>
          <a:xfrm>
            <a:off x="160020" y="724802"/>
            <a:ext cx="9219009" cy="4132403"/>
          </a:xfrm>
        </p:spPr>
        <p:txBody>
          <a:bodyPr/>
          <a:lstStyle/>
          <a:p>
            <a:pPr marL="0" indent="0">
              <a:spcBef>
                <a:spcPts val="100"/>
              </a:spcBef>
              <a:spcAft>
                <a:spcPts val="100"/>
              </a:spcAft>
              <a:buNone/>
            </a:pPr>
            <a:r>
              <a:rPr lang="en-GB" sz="1600" b="1" dirty="0"/>
              <a:t>Features and benefits: </a:t>
            </a:r>
          </a:p>
          <a:p>
            <a:pPr marL="176213" indent="-176213">
              <a:spcBef>
                <a:spcPts val="100"/>
              </a:spcBef>
              <a:spcAft>
                <a:spcPts val="100"/>
              </a:spcAft>
              <a:buFont typeface="Arial" pitchFamily="34" charset="0"/>
              <a:buChar char="•"/>
            </a:pPr>
            <a:r>
              <a:rPr sz="1600" b="1" dirty="0"/>
              <a:t>Central Management</a:t>
            </a:r>
            <a:r>
              <a:rPr lang="en-US" sz="1600" b="1" dirty="0"/>
              <a:t>: </a:t>
            </a:r>
            <a:r>
              <a:rPr lang="en-US" sz="1600" dirty="0"/>
              <a:t>Provides a single interface for administrators.</a:t>
            </a:r>
            <a:endParaRPr sz="1600" b="1" dirty="0"/>
          </a:p>
          <a:p>
            <a:pPr marL="176213" indent="-176213">
              <a:spcBef>
                <a:spcPts val="100"/>
              </a:spcBef>
              <a:spcAft>
                <a:spcPts val="100"/>
              </a:spcAft>
              <a:buFont typeface="Arial" pitchFamily="34" charset="0"/>
              <a:buChar char="•"/>
            </a:pPr>
            <a:r>
              <a:rPr lang="en-GB" sz="1600" b="1" dirty="0"/>
              <a:t>Self-service Catalog: </a:t>
            </a:r>
            <a:r>
              <a:rPr lang="en-US" sz="1600" dirty="0"/>
              <a:t>Enables end users to order and deploy new infrastructure instances.</a:t>
            </a:r>
            <a:endParaRPr lang="en-GB" sz="1600" b="1" dirty="0"/>
          </a:p>
          <a:p>
            <a:pPr marL="176213" indent="-176213">
              <a:spcBef>
                <a:spcPts val="100"/>
              </a:spcBef>
              <a:spcAft>
                <a:spcPts val="100"/>
              </a:spcAft>
              <a:buFont typeface="Arial" pitchFamily="34" charset="0"/>
              <a:buChar char="•"/>
            </a:pPr>
            <a:r>
              <a:rPr lang="en-GB" sz="1600" b="1" dirty="0"/>
              <a:t>Adaptive Provisioning: </a:t>
            </a:r>
            <a:r>
              <a:rPr lang="en-US" sz="1600" dirty="0"/>
              <a:t>Provides a real-time available capability, internal policies, and application workload requirements.</a:t>
            </a:r>
            <a:endParaRPr lang="en-GB" sz="1600" b="1" dirty="0"/>
          </a:p>
          <a:p>
            <a:pPr marL="176213" indent="-176213">
              <a:spcBef>
                <a:spcPts val="100"/>
              </a:spcBef>
              <a:spcAft>
                <a:spcPts val="100"/>
              </a:spcAft>
              <a:buFont typeface="Arial" pitchFamily="34" charset="0"/>
              <a:buChar char="•"/>
            </a:pPr>
            <a:r>
              <a:rPr lang="en-GB" sz="1600" b="1" dirty="0"/>
              <a:t>Dynamic Capacity Management: </a:t>
            </a:r>
            <a:r>
              <a:rPr lang="en-US" sz="1600" dirty="0"/>
              <a:t>Provides continuous monitoring of infrastructure resources.</a:t>
            </a:r>
            <a:endParaRPr lang="en-GB" sz="1600" b="1" dirty="0"/>
          </a:p>
          <a:p>
            <a:pPr marL="176213" indent="-176213">
              <a:spcBef>
                <a:spcPts val="100"/>
              </a:spcBef>
              <a:spcAft>
                <a:spcPts val="100"/>
              </a:spcAft>
              <a:buFont typeface="Arial" pitchFamily="34" charset="0"/>
              <a:buChar char="•"/>
            </a:pPr>
            <a:r>
              <a:rPr lang="en-GB" sz="1600" b="1" dirty="0"/>
              <a:t>Multiple Hypervisor Support: </a:t>
            </a:r>
            <a:r>
              <a:rPr lang="en-US" sz="1600" dirty="0"/>
              <a:t>Supports VMware ESX, ESXi, Microsoft Hyper-V, and Red Hat hypervisors.</a:t>
            </a:r>
            <a:endParaRPr lang="en-GB" sz="1600" b="1" dirty="0"/>
          </a:p>
          <a:p>
            <a:pPr marL="176213" indent="-176213">
              <a:spcBef>
                <a:spcPts val="100"/>
              </a:spcBef>
              <a:spcAft>
                <a:spcPts val="100"/>
              </a:spcAft>
              <a:buFont typeface="Arial" pitchFamily="34" charset="0"/>
              <a:buChar char="•"/>
            </a:pPr>
            <a:r>
              <a:rPr lang="en-GB" sz="1600" b="1" dirty="0"/>
              <a:t>Computing Management: </a:t>
            </a:r>
            <a:r>
              <a:rPr lang="en-US" sz="1600" dirty="0"/>
              <a:t>Provisions, monitors, and manages physical, virtual, and bare metal servers, as well as blades.</a:t>
            </a:r>
            <a:endParaRPr lang="en-GB" sz="1600" b="1" dirty="0"/>
          </a:p>
          <a:p>
            <a:pPr marL="176213" indent="-176213">
              <a:spcBef>
                <a:spcPts val="100"/>
              </a:spcBef>
              <a:spcAft>
                <a:spcPts val="100"/>
              </a:spcAft>
              <a:buFont typeface="Arial" pitchFamily="34" charset="0"/>
              <a:buChar char="•"/>
            </a:pPr>
            <a:r>
              <a:rPr lang="en-GB" sz="1600" b="1" dirty="0"/>
              <a:t>Network Management: </a:t>
            </a:r>
            <a:r>
              <a:rPr lang="en-US" sz="1600" dirty="0"/>
              <a:t>Provides policy-based provisioning of physical and virtual switches and dynamic network topologies.</a:t>
            </a:r>
            <a:endParaRPr lang="en-GB" sz="1600" b="1" dirty="0"/>
          </a:p>
          <a:p>
            <a:pPr marL="176213" indent="-176213">
              <a:spcBef>
                <a:spcPts val="100"/>
              </a:spcBef>
              <a:spcAft>
                <a:spcPts val="100"/>
              </a:spcAft>
              <a:buFont typeface="Arial" pitchFamily="34" charset="0"/>
              <a:buChar char="•"/>
            </a:pPr>
            <a:r>
              <a:rPr lang="en-GB" sz="1600" b="1" dirty="0"/>
              <a:t>Storage Management: </a:t>
            </a:r>
            <a:r>
              <a:rPr lang="en-US" sz="1600" dirty="0"/>
              <a:t>Provides policy based provisioning and management of filers, virtual Filers (vFilers), Logical Unit Numbers (LUNs), and volumes.</a:t>
            </a:r>
            <a:endParaRPr lang="en-GB" sz="1600" b="1" dirty="0"/>
          </a:p>
          <a:p>
            <a:pPr marL="176213" indent="-176213">
              <a:spcBef>
                <a:spcPts val="100"/>
              </a:spcBef>
              <a:spcAft>
                <a:spcPts val="100"/>
              </a:spcAft>
              <a:buFont typeface="Arial" pitchFamily="34" charset="0"/>
              <a:buChar char="•"/>
            </a:pPr>
            <a:r>
              <a:rPr lang="en-GB" sz="1600" b="1" dirty="0"/>
              <a:t>Dashboards: </a:t>
            </a:r>
            <a:r>
              <a:rPr lang="en-US" sz="1600" dirty="0"/>
              <a:t>Provides multiple dashboards to track resource and policy utilization.</a:t>
            </a:r>
            <a:endParaRPr lang="en-GB" sz="1600" b="1" dirty="0"/>
          </a:p>
          <a:p>
            <a:pPr marL="0" indent="0">
              <a:spcBef>
                <a:spcPts val="100"/>
              </a:spcBef>
              <a:spcAft>
                <a:spcPts val="100"/>
              </a:spcAft>
              <a:buNone/>
            </a:pPr>
            <a:endParaRPr lang="en-GB" sz="1600" dirty="0"/>
          </a:p>
        </p:txBody>
      </p:sp>
    </p:spTree>
    <p:extLst>
      <p:ext uri="{BB962C8B-B14F-4D97-AF65-F5344CB8AC3E}">
        <p14:creationId xmlns:p14="http://schemas.microsoft.com/office/powerpoint/2010/main" val="4166387476"/>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dirty="0"/>
              <a:t>Cisco UCS Director (Contd.)</a:t>
            </a:r>
            <a:endParaRPr lang="en-CA" altLang="en-US" dirty="0"/>
          </a:p>
        </p:txBody>
      </p:sp>
      <p:sp>
        <p:nvSpPr>
          <p:cNvPr id="6" name="Content Placeholder 1"/>
          <p:cNvSpPr>
            <a:spLocks noGrp="1"/>
          </p:cNvSpPr>
          <p:nvPr>
            <p:ph idx="1"/>
          </p:nvPr>
        </p:nvSpPr>
        <p:spPr>
          <a:xfrm>
            <a:off x="144066" y="771326"/>
            <a:ext cx="3395839" cy="3210349"/>
          </a:xfrm>
        </p:spPr>
        <p:txBody>
          <a:bodyPr/>
          <a:lstStyle/>
          <a:p>
            <a:pPr marL="0" indent="0">
              <a:buNone/>
            </a:pPr>
            <a:r>
              <a:rPr lang="en-US" sz="1600" b="1" dirty="0"/>
              <a:t>Model-based orchestration</a:t>
            </a:r>
            <a:endParaRPr lang="en-US" sz="1600" dirty="0"/>
          </a:p>
          <a:p>
            <a:pPr>
              <a:buFont typeface="Arial" panose="020B0604020202020204" pitchFamily="34" charset="0"/>
              <a:buChar char="•"/>
            </a:pPr>
            <a:r>
              <a:rPr lang="en-US" sz="1600" dirty="0"/>
              <a:t>Cisco UCS Director includes a task library that contains over 1000 tasks and out-of-the-box workflows. </a:t>
            </a:r>
          </a:p>
          <a:p>
            <a:pPr>
              <a:buFont typeface="Arial" panose="020B0604020202020204" pitchFamily="34" charset="0"/>
              <a:buChar char="•"/>
            </a:pPr>
            <a:r>
              <a:rPr lang="en-US" sz="1600" dirty="0"/>
              <a:t>Model-based orchestration and a workflow designer enable you to customize and automate the infrastructure administrative and operational tasks. </a:t>
            </a:r>
            <a:endParaRPr lang="en-GB" sz="1600" dirty="0"/>
          </a:p>
        </p:txBody>
      </p:sp>
      <p:pic>
        <p:nvPicPr>
          <p:cNvPr id="2" name="Picture 1">
            <a:extLst>
              <a:ext uri="{FF2B5EF4-FFF2-40B4-BE49-F238E27FC236}">
                <a16:creationId xmlns="" xmlns:a16="http://schemas.microsoft.com/office/drawing/2014/main" id="{69F51AE5-624A-44F5-B571-631F01219CDE}"/>
              </a:ext>
            </a:extLst>
          </p:cNvPr>
          <p:cNvPicPr>
            <a:picLocks noChangeAspect="1"/>
          </p:cNvPicPr>
          <p:nvPr/>
        </p:nvPicPr>
        <p:blipFill>
          <a:blip r:embed="rId3"/>
          <a:stretch>
            <a:fillRect/>
          </a:stretch>
        </p:blipFill>
        <p:spPr>
          <a:xfrm>
            <a:off x="3492296" y="893526"/>
            <a:ext cx="5539872" cy="3528154"/>
          </a:xfrm>
          <a:prstGeom prst="rect">
            <a:avLst/>
          </a:prstGeom>
          <a:ln w="6350">
            <a:solidFill>
              <a:schemeClr val="tx1"/>
            </a:solidFill>
          </a:ln>
        </p:spPr>
      </p:pic>
      <p:sp>
        <p:nvSpPr>
          <p:cNvPr id="3" name="Text Box 1">
            <a:extLst>
              <a:ext uri="{FF2B5EF4-FFF2-40B4-BE49-F238E27FC236}">
                <a16:creationId xmlns="" xmlns:a16="http://schemas.microsoft.com/office/drawing/2014/main" id="{E8551DD0-E57B-4DF5-BC5B-98E3D43B54F0}"/>
              </a:ext>
            </a:extLst>
          </p:cNvPr>
          <p:cNvSpPr/>
          <p:nvPr/>
        </p:nvSpPr>
        <p:spPr>
          <a:xfrm>
            <a:off x="3492296" y="4422427"/>
            <a:ext cx="5539872" cy="338554"/>
          </a:xfrm>
          <a:prstGeom prst="rect">
            <a:avLst/>
          </a:prstGeom>
        </p:spPr>
        <p:txBody>
          <a:bodyPr wrap="square">
            <a:spAutoFit/>
          </a:bodyPr>
          <a:lstStyle/>
          <a:p>
            <a:pPr algn="ctr"/>
            <a:r>
              <a:rPr lang="en-US" sz="1600" dirty="0">
                <a:solidFill>
                  <a:srgbClr val="000000"/>
                </a:solidFill>
                <a:latin typeface="+mn-lt"/>
              </a:rPr>
              <a:t>UCS Director Dashboard</a:t>
            </a:r>
          </a:p>
        </p:txBody>
      </p:sp>
    </p:spTree>
    <p:extLst>
      <p:ext uri="{BB962C8B-B14F-4D97-AF65-F5344CB8AC3E}">
        <p14:creationId xmlns:p14="http://schemas.microsoft.com/office/powerpoint/2010/main" val="589207741"/>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lang="en-GB" dirty="0"/>
              <a:t>Cisco UCS Director – REST API</a:t>
            </a:r>
            <a:endParaRPr lang="en-CA" altLang="en-US" dirty="0"/>
          </a:p>
        </p:txBody>
      </p:sp>
      <p:sp>
        <p:nvSpPr>
          <p:cNvPr id="6" name="Content Placeholder 1"/>
          <p:cNvSpPr>
            <a:spLocks noGrp="1"/>
          </p:cNvSpPr>
          <p:nvPr>
            <p:ph idx="1"/>
          </p:nvPr>
        </p:nvSpPr>
        <p:spPr>
          <a:xfrm>
            <a:off x="144066" y="753219"/>
            <a:ext cx="8690652" cy="3843395"/>
          </a:xfrm>
        </p:spPr>
        <p:txBody>
          <a:bodyPr/>
          <a:lstStyle/>
          <a:p>
            <a:pPr>
              <a:buFont typeface="Arial" panose="020B0604020202020204" pitchFamily="34" charset="0"/>
              <a:buChar char="•"/>
            </a:pPr>
            <a:r>
              <a:rPr lang="en-US" sz="1600" dirty="0"/>
              <a:t>To access the REST API through Cisco UCS Director, a valid Cisco UCS Director user account and an API access key are needed. </a:t>
            </a:r>
          </a:p>
          <a:p>
            <a:pPr>
              <a:buFont typeface="Arial" panose="020B0604020202020204" pitchFamily="34" charset="0"/>
              <a:buChar char="•"/>
            </a:pPr>
            <a:r>
              <a:rPr lang="en-US" sz="1600" dirty="0"/>
              <a:t>Cisco UCS Director uses the API access key to authenticate API requests. </a:t>
            </a:r>
          </a:p>
          <a:p>
            <a:pPr>
              <a:buFont typeface="Arial" panose="020B0604020202020204" pitchFamily="34" charset="0"/>
              <a:buChar char="•"/>
            </a:pPr>
            <a:r>
              <a:rPr lang="en-US" sz="1600" dirty="0"/>
              <a:t>This access key is a unique security access key code that is associated with a specific Cisco UCS Director user account.</a:t>
            </a:r>
          </a:p>
          <a:p>
            <a:pPr>
              <a:spcBef>
                <a:spcPts val="300"/>
              </a:spcBef>
              <a:spcAft>
                <a:spcPts val="300"/>
              </a:spcAft>
              <a:buFont typeface="Arial" panose="020B0604020202020204" pitchFamily="34" charset="0"/>
              <a:buChar char="•"/>
            </a:pPr>
            <a:r>
              <a:rPr lang="en-US" sz="1600" dirty="0"/>
              <a:t>You must pass the REST API access key as an HTTP header in the following format:</a:t>
            </a:r>
          </a:p>
          <a:p>
            <a:pPr marL="0" indent="0">
              <a:spcBef>
                <a:spcPts val="300"/>
              </a:spcBef>
              <a:spcAft>
                <a:spcPts val="300"/>
              </a:spcAft>
              <a:buNone/>
            </a:pPr>
            <a:r>
              <a:rPr lang="en-US" sz="1600" dirty="0">
                <a:solidFill>
                  <a:schemeClr val="bg1"/>
                </a:solidFill>
                <a:highlight>
                  <a:srgbClr val="000000"/>
                </a:highlight>
                <a:latin typeface="Times New Roman" panose="02020603050405020304" pitchFamily="18" charset="0"/>
                <a:cs typeface="Times New Roman" panose="02020603050405020304" pitchFamily="18" charset="0"/>
              </a:rPr>
              <a:t>    X-Cloupia-Request-Key: F90ZZF12345678ZZ90Z12ZZ3456FZ789</a:t>
            </a:r>
            <a:endParaRPr lang="en-GB" sz="1600" dirty="0">
              <a:solidFill>
                <a:schemeClr val="bg1"/>
              </a:solidFill>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339175"/>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lang="en-GB" dirty="0"/>
              <a:t>Cisco UCS Director – REST API (Contd.)</a:t>
            </a:r>
            <a:endParaRPr lang="en-CA" altLang="en-US" dirty="0"/>
          </a:p>
        </p:txBody>
      </p:sp>
      <p:sp>
        <p:nvSpPr>
          <p:cNvPr id="6" name="Content Placeholder 1"/>
          <p:cNvSpPr>
            <a:spLocks noGrp="1"/>
          </p:cNvSpPr>
          <p:nvPr>
            <p:ph idx="1"/>
          </p:nvPr>
        </p:nvSpPr>
        <p:spPr>
          <a:xfrm>
            <a:off x="144066" y="789431"/>
            <a:ext cx="3269090" cy="3843395"/>
          </a:xfrm>
        </p:spPr>
        <p:txBody>
          <a:bodyPr/>
          <a:lstStyle/>
          <a:p>
            <a:pPr marL="0" indent="0">
              <a:spcBef>
                <a:spcPts val="300"/>
              </a:spcBef>
              <a:spcAft>
                <a:spcPts val="300"/>
              </a:spcAft>
              <a:buNone/>
            </a:pPr>
            <a:r>
              <a:rPr lang="en-US" b="1" dirty="0"/>
              <a:t>Using the GUI</a:t>
            </a:r>
          </a:p>
          <a:p>
            <a:pPr>
              <a:spcBef>
                <a:spcPts val="300"/>
              </a:spcBef>
              <a:spcAft>
                <a:spcPts val="300"/>
              </a:spcAft>
              <a:buFont typeface="Arial" panose="020B0604020202020204" pitchFamily="34" charset="0"/>
              <a:buChar char="•"/>
            </a:pPr>
            <a:r>
              <a:rPr lang="en-US" sz="1600" dirty="0"/>
              <a:t>When you enable the developer menu, Cisco UCS Director GUI provides a developer menu option for developers to access the report metadata and REST API Browser. You can then access the following features:</a:t>
            </a:r>
          </a:p>
          <a:p>
            <a:pPr marL="361950" indent="-180975">
              <a:spcBef>
                <a:spcPts val="300"/>
              </a:spcBef>
              <a:spcAft>
                <a:spcPts val="300"/>
              </a:spcAft>
              <a:buFont typeface="Arial" panose="020B0604020202020204" pitchFamily="34" charset="0"/>
              <a:buChar char="•"/>
              <a:tabLst>
                <a:tab pos="90488" algn="l"/>
              </a:tabLst>
            </a:pPr>
            <a:r>
              <a:rPr lang="en-US" sz="1600" b="1" dirty="0"/>
              <a:t>Report Metadata </a:t>
            </a:r>
          </a:p>
          <a:p>
            <a:pPr marL="361950" indent="-180975">
              <a:spcBef>
                <a:spcPts val="300"/>
              </a:spcBef>
              <a:spcAft>
                <a:spcPts val="300"/>
              </a:spcAft>
              <a:buFont typeface="Arial" panose="020B0604020202020204" pitchFamily="34" charset="0"/>
              <a:buChar char="•"/>
              <a:tabLst>
                <a:tab pos="90488" algn="l"/>
              </a:tabLst>
            </a:pPr>
            <a:r>
              <a:rPr lang="en-GB" sz="1600" b="1" dirty="0"/>
              <a:t>REST API Browser</a:t>
            </a:r>
          </a:p>
          <a:p>
            <a:pPr marL="361950" indent="-180975">
              <a:spcBef>
                <a:spcPts val="300"/>
              </a:spcBef>
              <a:spcAft>
                <a:spcPts val="300"/>
              </a:spcAft>
              <a:buFont typeface="Arial" panose="020B0604020202020204" pitchFamily="34" charset="0"/>
              <a:buChar char="•"/>
              <a:tabLst>
                <a:tab pos="90488" algn="l"/>
              </a:tabLst>
            </a:pPr>
            <a:r>
              <a:rPr lang="en-GB" sz="1600" b="1" dirty="0"/>
              <a:t>REST Client</a:t>
            </a:r>
          </a:p>
          <a:p>
            <a:pPr marL="361950" indent="-180975">
              <a:spcBef>
                <a:spcPts val="300"/>
              </a:spcBef>
              <a:spcAft>
                <a:spcPts val="300"/>
              </a:spcAft>
              <a:buFont typeface="Arial" panose="020B0604020202020204" pitchFamily="34" charset="0"/>
              <a:buChar char="•"/>
              <a:tabLst>
                <a:tab pos="90488" algn="l"/>
              </a:tabLst>
            </a:pPr>
            <a:endParaRPr lang="en-GB" sz="1600" dirty="0"/>
          </a:p>
        </p:txBody>
      </p:sp>
      <p:pic>
        <p:nvPicPr>
          <p:cNvPr id="2" name="Picture 1">
            <a:extLst>
              <a:ext uri="{FF2B5EF4-FFF2-40B4-BE49-F238E27FC236}">
                <a16:creationId xmlns="" xmlns:a16="http://schemas.microsoft.com/office/drawing/2014/main" id="{59DBB190-0787-40F4-B1E4-F8739B8A0E25}"/>
              </a:ext>
            </a:extLst>
          </p:cNvPr>
          <p:cNvPicPr>
            <a:picLocks noChangeAspect="1"/>
          </p:cNvPicPr>
          <p:nvPr/>
        </p:nvPicPr>
        <p:blipFill>
          <a:blip r:embed="rId3"/>
          <a:stretch>
            <a:fillRect/>
          </a:stretch>
        </p:blipFill>
        <p:spPr>
          <a:xfrm>
            <a:off x="3391035" y="867260"/>
            <a:ext cx="5573318" cy="3451286"/>
          </a:xfrm>
          <a:prstGeom prst="rect">
            <a:avLst/>
          </a:prstGeom>
          <a:ln w="3175">
            <a:solidFill>
              <a:schemeClr val="bg1">
                <a:lumMod val="85000"/>
              </a:schemeClr>
            </a:solidFill>
          </a:ln>
        </p:spPr>
      </p:pic>
      <p:sp>
        <p:nvSpPr>
          <p:cNvPr id="3" name="Text Box 1">
            <a:extLst>
              <a:ext uri="{FF2B5EF4-FFF2-40B4-BE49-F238E27FC236}">
                <a16:creationId xmlns="" xmlns:a16="http://schemas.microsoft.com/office/drawing/2014/main" id="{A16C57E9-6486-41EA-9B89-9D992A6D64D7}"/>
              </a:ext>
            </a:extLst>
          </p:cNvPr>
          <p:cNvSpPr/>
          <p:nvPr/>
        </p:nvSpPr>
        <p:spPr>
          <a:xfrm>
            <a:off x="3391036" y="4379141"/>
            <a:ext cx="5573318" cy="338554"/>
          </a:xfrm>
          <a:prstGeom prst="rect">
            <a:avLst/>
          </a:prstGeom>
        </p:spPr>
        <p:txBody>
          <a:bodyPr wrap="square">
            <a:spAutoFit/>
          </a:bodyPr>
          <a:lstStyle/>
          <a:p>
            <a:pPr algn="ctr"/>
            <a:r>
              <a:rPr lang="en-US" sz="1600" dirty="0">
                <a:solidFill>
                  <a:srgbClr val="000000"/>
                </a:solidFill>
                <a:latin typeface="+mn-lt"/>
              </a:rPr>
              <a:t>UCS Director Enable REST API Browser</a:t>
            </a:r>
          </a:p>
        </p:txBody>
      </p:sp>
    </p:spTree>
    <p:extLst>
      <p:ext uri="{BB962C8B-B14F-4D97-AF65-F5344CB8AC3E}">
        <p14:creationId xmlns:p14="http://schemas.microsoft.com/office/powerpoint/2010/main" val="1144345384"/>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lang="en-GB" dirty="0"/>
              <a:t>Cisco UCS Director – REST API (Contd.)</a:t>
            </a:r>
            <a:endParaRPr lang="en-CA" altLang="en-US" dirty="0"/>
          </a:p>
        </p:txBody>
      </p:sp>
      <p:sp>
        <p:nvSpPr>
          <p:cNvPr id="6" name="Content Placeholder 1"/>
          <p:cNvSpPr>
            <a:spLocks noGrp="1"/>
          </p:cNvSpPr>
          <p:nvPr>
            <p:ph idx="1"/>
          </p:nvPr>
        </p:nvSpPr>
        <p:spPr>
          <a:xfrm>
            <a:off x="119351" y="789431"/>
            <a:ext cx="9123759" cy="3843395"/>
          </a:xfrm>
        </p:spPr>
        <p:txBody>
          <a:bodyPr/>
          <a:lstStyle/>
          <a:p>
            <a:pPr marL="0" indent="0">
              <a:spcBef>
                <a:spcPts val="200"/>
              </a:spcBef>
              <a:spcAft>
                <a:spcPts val="200"/>
              </a:spcAft>
              <a:buNone/>
            </a:pPr>
            <a:r>
              <a:rPr lang="en-US" sz="1600" b="1" dirty="0"/>
              <a:t>How to make a REST API request</a:t>
            </a:r>
            <a:endParaRPr lang="en-US" sz="1600" dirty="0"/>
          </a:p>
          <a:p>
            <a:pPr>
              <a:spcBef>
                <a:spcPts val="200"/>
              </a:spcBef>
              <a:spcAft>
                <a:spcPts val="200"/>
              </a:spcAft>
              <a:buClrTx/>
              <a:buSzPct val="100000"/>
              <a:buFont typeface="Arial" panose="020B0604020202020204" pitchFamily="34" charset="0"/>
              <a:buChar char="•"/>
            </a:pPr>
            <a:r>
              <a:rPr lang="en-US" sz="1600" dirty="0"/>
              <a:t>API clients use an HTTP request to interact with Cisco UCS Director. </a:t>
            </a:r>
          </a:p>
          <a:p>
            <a:pPr>
              <a:spcBef>
                <a:spcPts val="200"/>
              </a:spcBef>
              <a:spcAft>
                <a:spcPts val="200"/>
              </a:spcAft>
              <a:buClrTx/>
              <a:buSzPct val="100000"/>
              <a:buFont typeface="Arial" panose="020B0604020202020204" pitchFamily="34" charset="0"/>
              <a:buChar char="•"/>
            </a:pPr>
            <a:r>
              <a:rPr lang="en-US" sz="1600" dirty="0"/>
              <a:t>To pass the REST API access key, each request must be associated with an HTTP header called X-Cloupia-Request-Key with its value set to the current REST API access key.</a:t>
            </a:r>
          </a:p>
          <a:p>
            <a:pPr>
              <a:spcBef>
                <a:spcPts val="200"/>
              </a:spcBef>
              <a:spcAft>
                <a:spcPts val="200"/>
              </a:spcAft>
              <a:buClrTx/>
              <a:buSzPct val="100000"/>
              <a:buFont typeface="Arial" panose="020B0604020202020204" pitchFamily="34" charset="0"/>
              <a:buChar char="•"/>
            </a:pPr>
            <a:r>
              <a:rPr lang="en-US" sz="1600" dirty="0"/>
              <a:t>Requests made to the API have the following characteristics:</a:t>
            </a:r>
          </a:p>
          <a:p>
            <a:pPr marL="538163" indent="-174625">
              <a:spcBef>
                <a:spcPts val="200"/>
              </a:spcBef>
              <a:spcAft>
                <a:spcPts val="200"/>
              </a:spcAft>
              <a:buClrTx/>
              <a:buSzPct val="100000"/>
              <a:buFont typeface="Arial" panose="020B0604020202020204" pitchFamily="34" charset="0"/>
              <a:buChar char="•"/>
            </a:pPr>
            <a:r>
              <a:rPr lang="en-US" sz="1600" dirty="0"/>
              <a:t>They are sent over HTTP.</a:t>
            </a:r>
          </a:p>
          <a:p>
            <a:pPr marL="538163" indent="-174625">
              <a:spcBef>
                <a:spcPts val="200"/>
              </a:spcBef>
              <a:spcAft>
                <a:spcPts val="200"/>
              </a:spcAft>
              <a:buClrTx/>
              <a:buSzPct val="100000"/>
              <a:buFont typeface="Arial" panose="020B0604020202020204" pitchFamily="34" charset="0"/>
              <a:buChar char="•"/>
            </a:pPr>
            <a:r>
              <a:rPr lang="en-US" sz="1600" dirty="0"/>
              <a:t>Request format encoding can be either JSON or XML in UCS Director API Version 1.</a:t>
            </a:r>
          </a:p>
          <a:p>
            <a:pPr marL="538163" indent="-174625">
              <a:spcBef>
                <a:spcPts val="200"/>
              </a:spcBef>
              <a:spcAft>
                <a:spcPts val="200"/>
              </a:spcAft>
              <a:buClrTx/>
              <a:buSzPct val="100000"/>
              <a:buFont typeface="Arial" panose="020B0604020202020204" pitchFamily="34" charset="0"/>
              <a:buChar char="•"/>
            </a:pPr>
            <a:r>
              <a:rPr lang="en-US" sz="1600" dirty="0"/>
              <a:t>The request must contain a valid URL.</a:t>
            </a:r>
          </a:p>
          <a:p>
            <a:pPr marL="0" indent="0">
              <a:spcBef>
                <a:spcPts val="200"/>
              </a:spcBef>
              <a:spcAft>
                <a:spcPts val="200"/>
              </a:spcAft>
              <a:buNone/>
            </a:pPr>
            <a:endParaRPr lang="en-US" sz="1600" b="1" dirty="0"/>
          </a:p>
          <a:p>
            <a:pPr marL="0" indent="0">
              <a:spcBef>
                <a:spcPts val="200"/>
              </a:spcBef>
              <a:spcAft>
                <a:spcPts val="200"/>
              </a:spcAft>
              <a:buNone/>
            </a:pPr>
            <a:r>
              <a:rPr lang="en-US" sz="1600" b="1" dirty="0"/>
              <a:t>API VERSION 1</a:t>
            </a:r>
            <a:endParaRPr lang="en-US" sz="1600" dirty="0"/>
          </a:p>
          <a:p>
            <a:pPr>
              <a:spcBef>
                <a:spcPts val="200"/>
              </a:spcBef>
              <a:spcAft>
                <a:spcPts val="200"/>
              </a:spcAft>
              <a:buFont typeface="Arial" panose="020B0604020202020204" pitchFamily="34" charset="0"/>
              <a:buChar char="•"/>
            </a:pPr>
            <a:r>
              <a:rPr lang="en-US" sz="1600" dirty="0">
                <a:hlinkClick r:id="rId3"/>
              </a:rPr>
              <a:t>http://SERVER/app/api/rest?formatType=json&amp;opName=operationName&amp;opData=operationData</a:t>
            </a:r>
            <a:endParaRPr lang="en-US" sz="1600" dirty="0"/>
          </a:p>
          <a:p>
            <a:pPr>
              <a:spcBef>
                <a:spcPts val="200"/>
              </a:spcBef>
              <a:spcAft>
                <a:spcPts val="200"/>
              </a:spcAft>
              <a:buFont typeface="Arial" panose="020B0604020202020204" pitchFamily="34" charset="0"/>
              <a:buChar char="•"/>
            </a:pPr>
            <a:r>
              <a:rPr lang="en-US" sz="1600" dirty="0"/>
              <a:t>For details about encoding the URL, see the RFC at </a:t>
            </a:r>
            <a:r>
              <a:rPr lang="en-US" sz="1600" dirty="0">
                <a:hlinkClick r:id="rId4"/>
              </a:rPr>
              <a:t>http://www.ietf.org/rfc/rfc1738.txt</a:t>
            </a:r>
            <a:r>
              <a:rPr lang="en-US" sz="1600" dirty="0"/>
              <a:t>.</a:t>
            </a:r>
          </a:p>
          <a:p>
            <a:pPr marL="363538" indent="0">
              <a:spcBef>
                <a:spcPts val="200"/>
              </a:spcBef>
              <a:spcAft>
                <a:spcPts val="200"/>
              </a:spcAft>
              <a:buNone/>
            </a:pPr>
            <a:endParaRPr lang="en-GB" sz="1600" dirty="0"/>
          </a:p>
        </p:txBody>
      </p:sp>
    </p:spTree>
    <p:extLst>
      <p:ext uri="{BB962C8B-B14F-4D97-AF65-F5344CB8AC3E}">
        <p14:creationId xmlns:p14="http://schemas.microsoft.com/office/powerpoint/2010/main" val="4097238540"/>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lang="en-GB" dirty="0"/>
              <a:t>Cisco UCS Director – REST API (Contd.)</a:t>
            </a:r>
            <a:endParaRPr lang="en-CA" altLang="en-US" dirty="0"/>
          </a:p>
        </p:txBody>
      </p:sp>
      <p:sp>
        <p:nvSpPr>
          <p:cNvPr id="6" name="Content Placeholder 1"/>
          <p:cNvSpPr>
            <a:spLocks noGrp="1"/>
          </p:cNvSpPr>
          <p:nvPr>
            <p:ph idx="1"/>
          </p:nvPr>
        </p:nvSpPr>
        <p:spPr>
          <a:xfrm>
            <a:off x="123761" y="816590"/>
            <a:ext cx="3567582" cy="3843395"/>
          </a:xfrm>
        </p:spPr>
        <p:txBody>
          <a:bodyPr/>
          <a:lstStyle/>
          <a:p>
            <a:pPr marL="0" indent="0">
              <a:buNone/>
            </a:pPr>
            <a:r>
              <a:rPr lang="en-US" sz="1600" b="1" dirty="0"/>
              <a:t>API VERSION 2</a:t>
            </a:r>
          </a:p>
          <a:p>
            <a:pPr>
              <a:buFont typeface="Arial" panose="020B0604020202020204" pitchFamily="34" charset="0"/>
              <a:buChar char="•"/>
            </a:pPr>
            <a:r>
              <a:rPr lang="en-US" sz="1600" dirty="0"/>
              <a:t>Only XML is supported for Version 2 of the UCS Director API.</a:t>
            </a:r>
          </a:p>
          <a:p>
            <a:pPr marL="0" indent="0">
              <a:buNone/>
            </a:pPr>
            <a:r>
              <a:rPr lang="en-US" sz="1600" dirty="0"/>
              <a:t>     http://server/cloupia/api-v2/group</a:t>
            </a:r>
          </a:p>
          <a:p>
            <a:pPr>
              <a:buFont typeface="Arial" panose="020B0604020202020204" pitchFamily="34" charset="0"/>
              <a:buChar char="•"/>
            </a:pPr>
            <a:r>
              <a:rPr lang="en-US" sz="1600" b="1" dirty="0"/>
              <a:t>HTTP method</a:t>
            </a:r>
            <a:r>
              <a:rPr lang="en-US" sz="1600" dirty="0"/>
              <a:t>: POST</a:t>
            </a:r>
          </a:p>
          <a:p>
            <a:pPr marL="0" indent="0">
              <a:lnSpc>
                <a:spcPct val="50000"/>
              </a:lnSpc>
              <a:spcBef>
                <a:spcPts val="300"/>
              </a:spcBef>
              <a:spcAft>
                <a:spcPts val="300"/>
              </a:spcAft>
              <a:buNone/>
            </a:pPr>
            <a:endParaRPr lang="en-US" sz="1600" b="1" dirty="0"/>
          </a:p>
          <a:p>
            <a:pPr marL="0" indent="0">
              <a:spcBef>
                <a:spcPts val="300"/>
              </a:spcBef>
              <a:spcAft>
                <a:spcPts val="300"/>
              </a:spcAft>
              <a:buNone/>
            </a:pPr>
            <a:r>
              <a:rPr lang="en-US" sz="1600" b="1" dirty="0"/>
              <a:t>How to use cURL commands?</a:t>
            </a:r>
          </a:p>
          <a:p>
            <a:pPr>
              <a:spcBef>
                <a:spcPts val="300"/>
              </a:spcBef>
              <a:spcAft>
                <a:spcPts val="300"/>
              </a:spcAft>
              <a:buFont typeface="Arial" panose="020B0604020202020204" pitchFamily="34" charset="0"/>
              <a:buChar char="•"/>
            </a:pPr>
            <a:r>
              <a:rPr lang="en-US" sz="1600" dirty="0"/>
              <a:t>cURL is a command line tool for getting or sending data using URL syntax. </a:t>
            </a:r>
          </a:p>
          <a:p>
            <a:pPr>
              <a:spcBef>
                <a:spcPts val="300"/>
              </a:spcBef>
              <a:spcAft>
                <a:spcPts val="300"/>
              </a:spcAft>
              <a:buFont typeface="Arial" panose="020B0604020202020204" pitchFamily="34" charset="0"/>
              <a:buChar char="•"/>
            </a:pPr>
            <a:r>
              <a:rPr lang="en-US" sz="1600" dirty="0"/>
              <a:t>The cURL command is used to execute a REST API request.</a:t>
            </a:r>
          </a:p>
          <a:p>
            <a:pPr marL="0" indent="0">
              <a:buNone/>
            </a:pPr>
            <a:endParaRPr lang="en-US" sz="1600" dirty="0"/>
          </a:p>
          <a:p>
            <a:pPr marL="363538" indent="0">
              <a:buNone/>
            </a:pPr>
            <a:endParaRPr lang="en-GB" sz="16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367" y="858739"/>
            <a:ext cx="4129940" cy="3786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3569716"/>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 </a:t>
            </a:r>
            <a:br>
              <a:rPr altLang="en-US" sz="1600" dirty="0"/>
            </a:br>
            <a:r>
              <a:rPr lang="en-GB" dirty="0"/>
              <a:t>Cisco Intersight</a:t>
            </a:r>
            <a:endParaRPr lang="en-CA" altLang="en-US" dirty="0"/>
          </a:p>
        </p:txBody>
      </p:sp>
      <p:sp>
        <p:nvSpPr>
          <p:cNvPr id="6" name="Content Placeholder 5"/>
          <p:cNvSpPr>
            <a:spLocks noGrp="1"/>
          </p:cNvSpPr>
          <p:nvPr>
            <p:ph idx="1"/>
          </p:nvPr>
        </p:nvSpPr>
        <p:spPr>
          <a:xfrm>
            <a:off x="144065" y="735114"/>
            <a:ext cx="8788919" cy="1102632"/>
          </a:xfrm>
        </p:spPr>
        <p:txBody>
          <a:bodyPr/>
          <a:lstStyle/>
          <a:p>
            <a:pPr marL="176213" indent="-176213">
              <a:spcBef>
                <a:spcPts val="0"/>
              </a:spcBef>
              <a:spcAft>
                <a:spcPts val="300"/>
              </a:spcAft>
              <a:buFont typeface="Arial" pitchFamily="34" charset="0"/>
              <a:buChar char="•"/>
            </a:pPr>
            <a:r>
              <a:rPr lang="en-GB" sz="1600" dirty="0"/>
              <a:t>Cisco Intersight is a Software as a Service (SaaS) systems management platform capable of managing infrastructure at the edge and remote locations as well as in the data center. </a:t>
            </a:r>
          </a:p>
          <a:p>
            <a:pPr marL="176213" indent="-176213">
              <a:spcBef>
                <a:spcPts val="0"/>
              </a:spcBef>
              <a:spcAft>
                <a:spcPts val="300"/>
              </a:spcAft>
              <a:buFont typeface="Arial" pitchFamily="34" charset="0"/>
              <a:buChar char="•"/>
            </a:pPr>
            <a:r>
              <a:rPr lang="en-IN" sz="1600" dirty="0"/>
              <a:t>The Intersight API is consistently available with a cloud-based management mode.</a:t>
            </a:r>
          </a:p>
          <a:p>
            <a:pPr marL="176213" indent="-176213">
              <a:spcBef>
                <a:spcPts val="0"/>
              </a:spcBef>
              <a:spcAft>
                <a:spcPts val="300"/>
              </a:spcAft>
              <a:buFont typeface="Arial" pitchFamily="34" charset="0"/>
              <a:buChar char="•"/>
            </a:pPr>
            <a:r>
              <a:rPr lang="en-IN" sz="1600" dirty="0"/>
              <a:t>New features can be added to the service without impacting existing automation systems.</a:t>
            </a:r>
            <a:endParaRPr lang="en-GB" sz="16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59" y="1966186"/>
            <a:ext cx="7072684" cy="2424286"/>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 Box 1">
            <a:extLst>
              <a:ext uri="{FF2B5EF4-FFF2-40B4-BE49-F238E27FC236}">
                <a16:creationId xmlns="" xmlns:a16="http://schemas.microsoft.com/office/drawing/2014/main" id="{F938FD63-C881-407B-971C-A0839EC28072}"/>
              </a:ext>
            </a:extLst>
          </p:cNvPr>
          <p:cNvSpPr/>
          <p:nvPr/>
        </p:nvSpPr>
        <p:spPr>
          <a:xfrm>
            <a:off x="884797" y="4430476"/>
            <a:ext cx="6999572" cy="338554"/>
          </a:xfrm>
          <a:prstGeom prst="rect">
            <a:avLst/>
          </a:prstGeom>
        </p:spPr>
        <p:txBody>
          <a:bodyPr wrap="square">
            <a:spAutoFit/>
          </a:bodyPr>
          <a:lstStyle/>
          <a:p>
            <a:pPr algn="ctr"/>
            <a:r>
              <a:rPr lang="en-US" sz="1600" dirty="0">
                <a:solidFill>
                  <a:srgbClr val="000000"/>
                </a:solidFill>
                <a:latin typeface="+mn-lt"/>
              </a:rPr>
              <a:t>Cisco Intersight SaaS-based Management</a:t>
            </a:r>
          </a:p>
        </p:txBody>
      </p:sp>
    </p:spTree>
    <p:extLst>
      <p:ext uri="{BB962C8B-B14F-4D97-AF65-F5344CB8AC3E}">
        <p14:creationId xmlns:p14="http://schemas.microsoft.com/office/powerpoint/2010/main" val="1254208196"/>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a:t>
            </a:r>
            <a:br>
              <a:rPr altLang="en-US" sz="1600" dirty="0"/>
            </a:br>
            <a:r>
              <a:rPr lang="en-GB" dirty="0"/>
              <a:t>Cisco Intersight (Contd.)</a:t>
            </a:r>
            <a:endParaRPr lang="en-CA" altLang="en-US" dirty="0"/>
          </a:p>
        </p:txBody>
      </p:sp>
      <p:sp>
        <p:nvSpPr>
          <p:cNvPr id="6" name="Content Placeholder 1"/>
          <p:cNvSpPr>
            <a:spLocks noGrp="1"/>
          </p:cNvSpPr>
          <p:nvPr>
            <p:ph idx="1"/>
          </p:nvPr>
        </p:nvSpPr>
        <p:spPr>
          <a:xfrm>
            <a:off x="144067" y="698317"/>
            <a:ext cx="8912384" cy="1323439"/>
          </a:xfrm>
        </p:spPr>
        <p:txBody>
          <a:bodyPr/>
          <a:lstStyle/>
          <a:p>
            <a:pPr marL="176213" indent="-176213">
              <a:spcBef>
                <a:spcPts val="0"/>
              </a:spcBef>
              <a:spcAft>
                <a:spcPts val="300"/>
              </a:spcAft>
              <a:buNone/>
            </a:pPr>
            <a:r>
              <a:rPr lang="en-GB" sz="1600" b="1" dirty="0"/>
              <a:t>Intersight and Cisco Unified Computing System (UCS)</a:t>
            </a:r>
          </a:p>
          <a:p>
            <a:pPr marL="176213" indent="-176213">
              <a:spcBef>
                <a:spcPts val="0"/>
              </a:spcBef>
              <a:buFont typeface="Arial" pitchFamily="34" charset="0"/>
              <a:buChar char="•"/>
            </a:pPr>
            <a:r>
              <a:rPr lang="en-GB" sz="1600" dirty="0"/>
              <a:t>Cisco UCS Manager software provides an abstraction layer between the server component interfaces and the administrator. </a:t>
            </a:r>
          </a:p>
          <a:p>
            <a:pPr marL="176213" indent="-176213">
              <a:spcBef>
                <a:spcPts val="0"/>
              </a:spcBef>
              <a:buFont typeface="Arial" pitchFamily="34" charset="0"/>
              <a:buChar char="•"/>
            </a:pPr>
            <a:r>
              <a:rPr lang="en-US" sz="1600" dirty="0"/>
              <a:t>The abstraction layer is presented as a web-based graphical user interface (GUI) and an application programming interface (API).</a:t>
            </a:r>
            <a:endParaRPr lang="en-GB" sz="1600" dirty="0"/>
          </a:p>
          <a:p>
            <a:pPr marL="0" indent="0">
              <a:spcBef>
                <a:spcPts val="0"/>
              </a:spcBef>
              <a:buNone/>
            </a:pPr>
            <a:endParaRPr lang="en-GB" sz="1600" dirty="0"/>
          </a:p>
          <a:p>
            <a:pPr marL="176213" indent="-176213">
              <a:spcBef>
                <a:spcPts val="0"/>
              </a:spcBef>
              <a:buFont typeface="Arial" pitchFamily="34" charset="0"/>
              <a:buChar char="•"/>
            </a:pPr>
            <a:endParaRPr lang="en-GB" sz="1600" dirty="0"/>
          </a:p>
        </p:txBody>
      </p:sp>
      <p:sp>
        <p:nvSpPr>
          <p:cNvPr id="3" name="Content Placeholder 2"/>
          <p:cNvSpPr txBox="1"/>
          <p:nvPr/>
        </p:nvSpPr>
        <p:spPr>
          <a:xfrm>
            <a:off x="136977" y="2134270"/>
            <a:ext cx="3561812" cy="2631490"/>
          </a:xfrm>
          <a:prstGeom prst="rect">
            <a:avLst/>
          </a:prstGeom>
          <a:noFill/>
        </p:spPr>
        <p:txBody>
          <a:bodyPr wrap="square" rtlCol="0">
            <a:spAutoFit/>
          </a:bodyPr>
          <a:lstStyle/>
          <a:p>
            <a:pPr marL="176213" indent="-176213" defTabSz="684213">
              <a:spcBef>
                <a:spcPts val="0"/>
              </a:spcBef>
              <a:spcAft>
                <a:spcPts val="600"/>
              </a:spcAft>
              <a:buClr>
                <a:schemeClr val="tx2"/>
              </a:buClr>
              <a:buSzPct val="90000"/>
              <a:buFont typeface="Arial" pitchFamily="34" charset="0"/>
              <a:buChar char="•"/>
            </a:pPr>
            <a:r>
              <a:rPr lang="en-GB" sz="1600" dirty="0">
                <a:solidFill>
                  <a:srgbClr val="000000"/>
                </a:solidFill>
                <a:latin typeface="+mn-lt"/>
                <a:ea typeface="ＭＳ Ｐゴシック" charset="0"/>
                <a:cs typeface="CiscoSans"/>
              </a:rPr>
              <a:t>Cisco Intersight builds on the UCS Unified Fabric and UCS Management experience with a Cisco-hosted and maintained management platform</a:t>
            </a:r>
            <a:endParaRPr lang="en-IN" sz="1600" dirty="0">
              <a:solidFill>
                <a:srgbClr val="000000"/>
              </a:solidFill>
              <a:latin typeface="+mn-lt"/>
              <a:ea typeface="ＭＳ Ｐゴシック" charset="0"/>
              <a:cs typeface="CiscoSans"/>
            </a:endParaRPr>
          </a:p>
          <a:p>
            <a:pPr marL="176213" indent="-176213" defTabSz="684213">
              <a:spcBef>
                <a:spcPts val="0"/>
              </a:spcBef>
              <a:spcAft>
                <a:spcPts val="600"/>
              </a:spcAft>
              <a:buClr>
                <a:schemeClr val="tx2"/>
              </a:buClr>
              <a:buSzPct val="90000"/>
              <a:buFont typeface="Arial" pitchFamily="34" charset="0"/>
              <a:buChar char="•"/>
            </a:pPr>
            <a:r>
              <a:rPr lang="en-IN" sz="1600" dirty="0">
                <a:solidFill>
                  <a:srgbClr val="000000"/>
                </a:solidFill>
                <a:latin typeface="+mn-lt"/>
                <a:ea typeface="ＭＳ Ｐゴシック" charset="0"/>
                <a:cs typeface="CiscoSans"/>
              </a:rPr>
              <a:t>With the Intersight API you can build integrations with Cisco Intersight for additional tasks like monitoring, analysis, configuration, deployment, and orchestration.</a:t>
            </a:r>
          </a:p>
        </p:txBody>
      </p:sp>
      <p:pic>
        <p:nvPicPr>
          <p:cNvPr id="1536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057" y="2287688"/>
            <a:ext cx="5046882" cy="2096722"/>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 Box 1">
            <a:extLst>
              <a:ext uri="{FF2B5EF4-FFF2-40B4-BE49-F238E27FC236}">
                <a16:creationId xmlns="" xmlns:a16="http://schemas.microsoft.com/office/drawing/2014/main" id="{D18DB0A8-33C9-445C-88A3-468E6D9CF226}"/>
              </a:ext>
            </a:extLst>
          </p:cNvPr>
          <p:cNvSpPr/>
          <p:nvPr/>
        </p:nvSpPr>
        <p:spPr>
          <a:xfrm>
            <a:off x="3776057" y="4410920"/>
            <a:ext cx="5046882" cy="338554"/>
          </a:xfrm>
          <a:prstGeom prst="rect">
            <a:avLst/>
          </a:prstGeom>
        </p:spPr>
        <p:txBody>
          <a:bodyPr wrap="square">
            <a:spAutoFit/>
          </a:bodyPr>
          <a:lstStyle/>
          <a:p>
            <a:pPr algn="ctr"/>
            <a:r>
              <a:rPr lang="en-US" sz="1600" dirty="0">
                <a:solidFill>
                  <a:srgbClr val="000000"/>
                </a:solidFill>
                <a:latin typeface="+mn-lt"/>
              </a:rPr>
              <a:t>Cisco Intersight API Framework</a:t>
            </a:r>
          </a:p>
        </p:txBody>
      </p:sp>
    </p:spTree>
    <p:extLst>
      <p:ext uri="{BB962C8B-B14F-4D97-AF65-F5344CB8AC3E}">
        <p14:creationId xmlns:p14="http://schemas.microsoft.com/office/powerpoint/2010/main" val="1237742825"/>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96431" cy="757551"/>
          </a:xfrm>
        </p:spPr>
        <p:txBody>
          <a:bodyPr/>
          <a:lstStyle/>
          <a:p>
            <a:r>
              <a:rPr altLang="en-US" sz="1600" dirty="0"/>
              <a:t>Cisco Compute Management</a:t>
            </a:r>
            <a:br>
              <a:rPr altLang="en-US" sz="1600" dirty="0"/>
            </a:br>
            <a:r>
              <a:rPr lang="en-GB" dirty="0"/>
              <a:t>Cisco Intersight (Contd.)</a:t>
            </a:r>
            <a:endParaRPr lang="en-CA" altLang="en-US" dirty="0"/>
          </a:p>
        </p:txBody>
      </p:sp>
      <p:sp>
        <p:nvSpPr>
          <p:cNvPr id="6" name="Content Placeholder 1"/>
          <p:cNvSpPr>
            <a:spLocks noGrp="1"/>
          </p:cNvSpPr>
          <p:nvPr>
            <p:ph idx="1"/>
          </p:nvPr>
        </p:nvSpPr>
        <p:spPr>
          <a:xfrm>
            <a:off x="144066" y="761688"/>
            <a:ext cx="8999934" cy="4124750"/>
          </a:xfrm>
        </p:spPr>
        <p:txBody>
          <a:bodyPr/>
          <a:lstStyle/>
          <a:p>
            <a:pPr marL="0" indent="0">
              <a:spcBef>
                <a:spcPts val="300"/>
              </a:spcBef>
              <a:spcAft>
                <a:spcPts val="300"/>
              </a:spcAft>
              <a:buNone/>
            </a:pPr>
            <a:r>
              <a:rPr lang="en-GB" sz="1600" b="1" dirty="0"/>
              <a:t>Intersight API Capabilities </a:t>
            </a:r>
          </a:p>
          <a:p>
            <a:pPr>
              <a:spcBef>
                <a:spcPts val="300"/>
              </a:spcBef>
              <a:spcAft>
                <a:spcPts val="300"/>
              </a:spcAft>
              <a:buFont typeface="Arial" panose="020B0604020202020204" pitchFamily="34" charset="0"/>
              <a:buChar char="•"/>
            </a:pPr>
            <a:r>
              <a:rPr lang="en-GB" sz="1600" dirty="0"/>
              <a:t>The Intersight API provides access to the Intersight MIM. </a:t>
            </a:r>
          </a:p>
          <a:p>
            <a:pPr>
              <a:spcBef>
                <a:spcPts val="300"/>
              </a:spcBef>
              <a:spcAft>
                <a:spcPts val="300"/>
              </a:spcAft>
              <a:buFont typeface="Arial" panose="020B0604020202020204" pitchFamily="34" charset="0"/>
              <a:buChar char="•"/>
            </a:pPr>
            <a:r>
              <a:rPr lang="en-US" sz="1600" dirty="0"/>
              <a:t>The Intersight API accepts and returns messages that are encapsulated through JavaScript Object Notation (JSON) documents and uses HTTP over TLS as the transport protocol.</a:t>
            </a:r>
          </a:p>
          <a:p>
            <a:pPr>
              <a:spcBef>
                <a:spcPts val="300"/>
              </a:spcBef>
              <a:spcAft>
                <a:spcPts val="300"/>
              </a:spcAft>
              <a:buFont typeface="Arial" panose="020B0604020202020204" pitchFamily="34" charset="0"/>
              <a:buChar char="•"/>
            </a:pPr>
            <a:r>
              <a:rPr lang="en-US" sz="1600" dirty="0"/>
              <a:t>All the physical and logical components visible in Cisco Intersight are represented in a hierarchical MIM, also referred to as the Management Information Tree (MIT). </a:t>
            </a:r>
            <a:endParaRPr lang="en-GB" sz="1600" dirty="0"/>
          </a:p>
          <a:p>
            <a:pPr marL="0" indent="0">
              <a:lnSpc>
                <a:spcPct val="50000"/>
              </a:lnSpc>
              <a:spcBef>
                <a:spcPts val="300"/>
              </a:spcBef>
              <a:spcAft>
                <a:spcPts val="300"/>
              </a:spcAft>
              <a:buNone/>
            </a:pPr>
            <a:endParaRPr lang="en-US" sz="1600" b="1" dirty="0"/>
          </a:p>
          <a:p>
            <a:pPr marL="0" indent="0">
              <a:spcBef>
                <a:spcPts val="300"/>
              </a:spcBef>
              <a:spcAft>
                <a:spcPts val="300"/>
              </a:spcAft>
              <a:buNone/>
            </a:pPr>
            <a:r>
              <a:rPr lang="en-US" sz="1600" b="1" dirty="0"/>
              <a:t>Accessing the Intersight API</a:t>
            </a:r>
            <a:endParaRPr lang="en-US" sz="1600" dirty="0"/>
          </a:p>
          <a:p>
            <a:pPr>
              <a:spcBef>
                <a:spcPts val="300"/>
              </a:spcBef>
              <a:spcAft>
                <a:spcPts val="300"/>
              </a:spcAft>
              <a:buFont typeface="Arial" panose="020B0604020202020204" pitchFamily="34" charset="0"/>
              <a:buChar char="•"/>
            </a:pPr>
            <a:r>
              <a:rPr lang="en-US" sz="1600" dirty="0"/>
              <a:t>There are a couple of ways to gain access to the Intersight API: </a:t>
            </a:r>
          </a:p>
          <a:p>
            <a:pPr lvl="1">
              <a:buFont typeface="Arial" panose="020B0604020202020204" pitchFamily="34" charset="0"/>
              <a:buChar char="•"/>
            </a:pPr>
            <a:r>
              <a:rPr lang="en-US" sz="1600" dirty="0"/>
              <a:t>Use a web browser as an Intersight API REST Client </a:t>
            </a:r>
          </a:p>
          <a:p>
            <a:pPr lvl="1">
              <a:buFont typeface="Arial" panose="020B0604020202020204" pitchFamily="34" charset="0"/>
              <a:buChar char="•"/>
            </a:pPr>
            <a:r>
              <a:rPr lang="en-US" sz="1600" dirty="0"/>
              <a:t>Use API keys for remote or service access</a:t>
            </a:r>
          </a:p>
          <a:p>
            <a:pPr marL="176213" indent="-176213">
              <a:spcBef>
                <a:spcPts val="300"/>
              </a:spcBef>
              <a:spcAft>
                <a:spcPts val="300"/>
              </a:spcAft>
              <a:buNone/>
            </a:pPr>
            <a:endParaRPr lang="en-GB" sz="1600" b="1" dirty="0"/>
          </a:p>
        </p:txBody>
      </p:sp>
    </p:spTree>
    <p:extLst>
      <p:ext uri="{BB962C8B-B14F-4D97-AF65-F5344CB8AC3E}">
        <p14:creationId xmlns:p14="http://schemas.microsoft.com/office/powerpoint/2010/main" val="3843672574"/>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50" y="41393"/>
            <a:ext cx="3546300" cy="757551"/>
          </a:xfrm>
        </p:spPr>
        <p:txBody>
          <a:bodyPr/>
          <a:lstStyle/>
          <a:p>
            <a:r>
              <a:rPr altLang="en-US" sz="1600" dirty="0"/>
              <a:t>Cisco Compute Management</a:t>
            </a:r>
            <a:br>
              <a:rPr altLang="en-US" sz="1600" dirty="0"/>
            </a:br>
            <a:r>
              <a:rPr lang="en-GB" dirty="0"/>
              <a:t>Cisco Intersight (Contd.)</a:t>
            </a:r>
            <a:endParaRPr lang="en-CA" altLang="en-US" dirty="0"/>
          </a:p>
        </p:txBody>
      </p:sp>
      <p:sp>
        <p:nvSpPr>
          <p:cNvPr id="6" name="Content Placeholder 1"/>
          <p:cNvSpPr>
            <a:spLocks noGrp="1"/>
          </p:cNvSpPr>
          <p:nvPr>
            <p:ph idx="1"/>
          </p:nvPr>
        </p:nvSpPr>
        <p:spPr>
          <a:xfrm>
            <a:off x="150921" y="775908"/>
            <a:ext cx="8774303" cy="3939768"/>
          </a:xfrm>
        </p:spPr>
        <p:txBody>
          <a:bodyPr/>
          <a:lstStyle/>
          <a:p>
            <a:pPr marL="0" indent="0">
              <a:buNone/>
            </a:pPr>
            <a:r>
              <a:rPr lang="en-US" sz="1600" b="1" dirty="0"/>
              <a:t>Ansible Modules for Cisco Intersight</a:t>
            </a:r>
            <a:endParaRPr lang="en-US" sz="1600" dirty="0"/>
          </a:p>
          <a:p>
            <a:pPr>
              <a:buFont typeface="Arial" panose="020B0604020202020204" pitchFamily="34" charset="0"/>
              <a:buChar char="•"/>
            </a:pPr>
            <a:r>
              <a:rPr lang="en-US" sz="1600" dirty="0"/>
              <a:t>Intersight supports several API integrations, including Ansible modules that enable inventory collection and configuration management of Intersight resources. </a:t>
            </a:r>
          </a:p>
          <a:p>
            <a:pPr>
              <a:buFont typeface="Arial" panose="020B0604020202020204" pitchFamily="34" charset="0"/>
              <a:buChar char="•"/>
            </a:pPr>
            <a:r>
              <a:rPr lang="en-US" sz="1600" dirty="0"/>
              <a:t>Ansible is written in Python, and the modules for Intersight interact with the API using the code written in Python. </a:t>
            </a:r>
          </a:p>
          <a:p>
            <a:pPr>
              <a:buFont typeface="Arial" panose="020B0604020202020204" pitchFamily="34" charset="0"/>
              <a:buChar char="•"/>
            </a:pPr>
            <a:r>
              <a:rPr lang="en-US" sz="1600" dirty="0"/>
              <a:t>Several example playbooks and Lab guides are hosted on GitHub.</a:t>
            </a:r>
          </a:p>
          <a:p>
            <a:pPr marL="0" indent="0">
              <a:buNone/>
            </a:pPr>
            <a:r>
              <a:rPr lang="en-US" sz="1600" b="1" dirty="0"/>
              <a:t>Additional SDKs and resources</a:t>
            </a:r>
            <a:endParaRPr lang="en-US" sz="1600" dirty="0"/>
          </a:p>
          <a:p>
            <a:pPr>
              <a:buFont typeface="Arial" panose="020B0604020202020204" pitchFamily="34" charset="0"/>
              <a:buChar char="•"/>
            </a:pPr>
            <a:r>
              <a:rPr lang="en-US" sz="1600" dirty="0"/>
              <a:t>In addition to Ansible Modules, Intersight provides Python SDK and PowerShell modules that are generated from Intersight OpenAPI schema (which is also referred to as the Intersight Swagger Spec). </a:t>
            </a:r>
          </a:p>
          <a:p>
            <a:pPr>
              <a:buFont typeface="Arial" panose="020B0604020202020204" pitchFamily="34" charset="0"/>
              <a:buChar char="•"/>
            </a:pPr>
            <a:r>
              <a:rPr lang="en-US" sz="1600" dirty="0"/>
              <a:t>The intersight.com site hosts the latest OpenAPI specification and links to the SDKs.</a:t>
            </a:r>
          </a:p>
          <a:p>
            <a:pPr marL="0" indent="0">
              <a:spcBef>
                <a:spcPts val="100"/>
              </a:spcBef>
              <a:spcAft>
                <a:spcPts val="100"/>
              </a:spcAft>
              <a:buNone/>
            </a:pPr>
            <a:endParaRPr lang="en-US" sz="1600" dirty="0"/>
          </a:p>
        </p:txBody>
      </p:sp>
    </p:spTree>
    <p:extLst>
      <p:ext uri="{BB962C8B-B14F-4D97-AF65-F5344CB8AC3E}">
        <p14:creationId xmlns:p14="http://schemas.microsoft.com/office/powerpoint/2010/main" val="403716767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37432</TotalTime>
  <Words>13380</Words>
  <Application>Microsoft Office PowerPoint</Application>
  <PresentationFormat>On-screen Show (16:9)</PresentationFormat>
  <Paragraphs>1968</Paragraphs>
  <Slides>144</Slides>
  <Notes>142</Notes>
  <HiddenSlides>10</HiddenSlides>
  <MMClips>0</MMClips>
  <ScaleCrop>false</ScaleCrop>
  <HeadingPairs>
    <vt:vector size="4" baseType="variant">
      <vt:variant>
        <vt:lpstr>Theme</vt:lpstr>
      </vt:variant>
      <vt:variant>
        <vt:i4>1</vt:i4>
      </vt:variant>
      <vt:variant>
        <vt:lpstr>Slide Titles</vt:lpstr>
      </vt:variant>
      <vt:variant>
        <vt:i4>144</vt:i4>
      </vt:variant>
    </vt:vector>
  </HeadingPairs>
  <TitlesOfParts>
    <vt:vector size="145" baseType="lpstr">
      <vt:lpstr>Default Theme</vt:lpstr>
      <vt:lpstr>Module 8: Cisco Platforms and Development</vt:lpstr>
      <vt:lpstr>Instructor Materials – Module 8 Planning Guide</vt:lpstr>
      <vt:lpstr>What to Expect in this Module</vt:lpstr>
      <vt:lpstr>Check Your Understanding</vt:lpstr>
      <vt:lpstr>Module 8: Activities</vt:lpstr>
      <vt:lpstr>Module 8: Best Practices</vt:lpstr>
      <vt:lpstr>Module 8: Best Practices</vt:lpstr>
      <vt:lpstr>Module 8: Best Practices</vt:lpstr>
      <vt:lpstr>Module 8: Best Practices</vt:lpstr>
      <vt:lpstr>Module 8: Cisco Platforms and Development</vt:lpstr>
      <vt:lpstr>Module Objectives</vt:lpstr>
      <vt:lpstr>8.1 Introduction to Cisco Platforms</vt:lpstr>
      <vt:lpstr>PowerPoint Presentation</vt:lpstr>
      <vt:lpstr>8.2 Cisco SDKs</vt:lpstr>
      <vt:lpstr>Cisco SDKs What is an SDK?</vt:lpstr>
      <vt:lpstr>8.3  Understanding Network Programmability and Device Models</vt:lpstr>
      <vt:lpstr>Understanding Network Programmability and Device Models What is Model-Driven Programmability?</vt:lpstr>
      <vt:lpstr>Understanding Network Programmability and Device Models What is YANG?</vt:lpstr>
      <vt:lpstr>Understanding Network Programmability and Device Models What is YANG? (Contd.)</vt:lpstr>
      <vt:lpstr>Understanding Network Programmability and Device Models What is YANG? (Contd.)</vt:lpstr>
      <vt:lpstr>Understanding Network Programmability and Device Models  What is NETCONF?</vt:lpstr>
      <vt:lpstr>Understanding Network Programmability and Device Models  What is NETCONF? (Contd.)</vt:lpstr>
      <vt:lpstr>Understanding Network Programmability and Device Models  What is NETCONF? (Contd.)</vt:lpstr>
      <vt:lpstr>Understanding Network Programmability and Device Models What is RESTCONF?</vt:lpstr>
      <vt:lpstr>Understanding Network Programmability and Device Models What is RESTCONF? (Contd.)</vt:lpstr>
      <vt:lpstr>Understanding Network Programmability and Device Models What is RESTCONF? (Contd.)</vt:lpstr>
      <vt:lpstr>Understanding Network Programmability and Device Models  Lab – Explore YANG Models</vt:lpstr>
      <vt:lpstr>Understanding Network Programmability and Device Models  Lab – Use NETCONF to Access an IOS XE Device</vt:lpstr>
      <vt:lpstr>Understanding Network Programmability and Device Models  Lab – Use RESTCONF to Access an IOS XE Device</vt:lpstr>
      <vt:lpstr>8.4  Cisco Network Management</vt:lpstr>
      <vt:lpstr>Cisco Network Management  Network Management Platforms</vt:lpstr>
      <vt:lpstr>Cisco Network Management  Cisco IOS XE</vt:lpstr>
      <vt:lpstr>Cisco Network Management  Cisco IOS XE (Contd.)</vt:lpstr>
      <vt:lpstr>Cisco Network Management  Cisco IOS XE (Contd.)</vt:lpstr>
      <vt:lpstr>Cisco Network Management  Cisco DNA Center</vt:lpstr>
      <vt:lpstr>Cisco Network Management  Cisco DNA Center – Intent API (Contd.)</vt:lpstr>
      <vt:lpstr>Cisco Network Management  Cisco DNA Center – Intent API (Contd.)</vt:lpstr>
      <vt:lpstr>Cisco Network Management Cisco DNA Center – Create (POST) - Update (PUT)</vt:lpstr>
      <vt:lpstr>Cisco Network Management  Video – Access Cisco DNA Center Using REST APIs in Python</vt:lpstr>
      <vt:lpstr>Cisco Network Management  Cisco ACI</vt:lpstr>
      <vt:lpstr>Cisco Network Management  Cisco ACI (Contd.)</vt:lpstr>
      <vt:lpstr>Cisco Network Management  Cisco ACI (Contd.)</vt:lpstr>
      <vt:lpstr>Cisco Network Management Cisco ACI - Ansible Modules</vt:lpstr>
      <vt:lpstr>Cisco Network Management Cisco ACI - Ansible Modules (Contd.)</vt:lpstr>
      <vt:lpstr>Cisco Network Management  Cisco ACI URL Format</vt:lpstr>
      <vt:lpstr>Cisco Network Management  Cisco ACI URL Format (Contd.)</vt:lpstr>
      <vt:lpstr>Cisco Network Management  Cisco ACI Cobra</vt:lpstr>
      <vt:lpstr>Cisco Network Management  Video – Access a Cisco APIC using REST APIs in Python</vt:lpstr>
      <vt:lpstr>Cisco Network Management  Cisco Meraki</vt:lpstr>
      <vt:lpstr>Cisco Network Management  Cisco Meraki (Contd.)</vt:lpstr>
      <vt:lpstr>Cisco Network Management  Cisco Meraki (Contd.)</vt:lpstr>
      <vt:lpstr>Cisco Network Management  Cisco Meraki (Contd.)</vt:lpstr>
      <vt:lpstr>Cisco Network Management  Cisco Meraki Location Scanning API</vt:lpstr>
      <vt:lpstr>Cisco Network Management  Video – Access Meraki Dashboard Using REST APIs in Python</vt:lpstr>
      <vt:lpstr>Cisco Network Management  Cisco NX-OS Platform</vt:lpstr>
      <vt:lpstr>Cisco Network Management  Cisco NX-OS Platform (Contd.)</vt:lpstr>
      <vt:lpstr>Cisco Network Management  Cisco NX-OS Platform (Contd.)</vt:lpstr>
      <vt:lpstr>Cisco Network Management Cisco NX-OS Platform (Contd.)</vt:lpstr>
      <vt:lpstr>Cisco Network Management  Cisco NSO</vt:lpstr>
      <vt:lpstr>Cisco Network Management  Cisco NSO (Contd.)</vt:lpstr>
      <vt:lpstr>Cisco Network Management  Cisco NSO (Contd.)</vt:lpstr>
      <vt:lpstr>Cisco Network Management  Cisco NSO (Contd.)</vt:lpstr>
      <vt:lpstr>Cisco Network Management  Cisco NSO (Contd.)</vt:lpstr>
      <vt:lpstr>Cisco Network Management Cisco NSO Services</vt:lpstr>
      <vt:lpstr>Cisco Network Management Cisco NSO Services (Contd.)</vt:lpstr>
      <vt:lpstr>Cisco Network Management  Video – Access Cisco NSO Using REST APIs in Python</vt:lpstr>
      <vt:lpstr>Cisco Network Management  Cisco SD WAN</vt:lpstr>
      <vt:lpstr>Cisco Network Management  Cisco SD WAN (Contd.)</vt:lpstr>
      <vt:lpstr>Cisco Network Management  Cisco SD WAN (Contd.)</vt:lpstr>
      <vt:lpstr>Cisco Network Management  Video – Access Cisco SD-WAN Using REST APIs in Python</vt:lpstr>
      <vt:lpstr>8.5 Cisco Compute Management</vt:lpstr>
      <vt:lpstr>Cisco Compute Management  Cisco Compute Solutions</vt:lpstr>
      <vt:lpstr>Cisco Compute Management  Cisco UCS Manager</vt:lpstr>
      <vt:lpstr>Cisco Compute Management  Cisco UCS Manager (Contd.)</vt:lpstr>
      <vt:lpstr>Cisco Compute Management  Cisco UCS Manager (Contd.)</vt:lpstr>
      <vt:lpstr>Cisco Compute Management  Cisco UCS Manager Servers</vt:lpstr>
      <vt:lpstr>Cisco Compute Management  Cisco UCS Manager Servers (Contd.)</vt:lpstr>
      <vt:lpstr>Cisco Compute Management  Cisco UCS Managed Objects</vt:lpstr>
      <vt:lpstr>Cisco Compute Management  Cisco UCS Managed Objects (Contd.)</vt:lpstr>
      <vt:lpstr>Cisco Compute Management Cisco UCS Managed Objects (Contd.)</vt:lpstr>
      <vt:lpstr>Cisco Compute Management  Cisco UCS Managed Objects (Contd.)</vt:lpstr>
      <vt:lpstr>Cisco Compute Management  Cisco UCS Managed Objects (Contd.)</vt:lpstr>
      <vt:lpstr>Cisco Compute Management  Cisco UCS Manager Documentation</vt:lpstr>
      <vt:lpstr>Cisco Compute Management Cisco UCS Power Tool</vt:lpstr>
      <vt:lpstr>Cisco Compute Management Cisco UCS Power Tool (Contd.)</vt:lpstr>
      <vt:lpstr>Cisco Compute Management  Cisco UCS Power Tool (Contd.)</vt:lpstr>
      <vt:lpstr>Cisco Compute Management  Cisco UCS Power Tool (Contd.)</vt:lpstr>
      <vt:lpstr>Cisco Compute Management   Cisco UCS Director</vt:lpstr>
      <vt:lpstr>Cisco Compute Management  Cisco UCS Director (Contd.)</vt:lpstr>
      <vt:lpstr>Cisco Compute Management  Cisco UCS Director (Contd.)</vt:lpstr>
      <vt:lpstr>Cisco Compute Management  Cisco UCS Director (Contd.)</vt:lpstr>
      <vt:lpstr>Cisco Compute Management  Cisco UCS Director – REST API</vt:lpstr>
      <vt:lpstr>Cisco Compute Management  Cisco UCS Director – REST API (Contd.)</vt:lpstr>
      <vt:lpstr>Cisco Compute Management  Cisco UCS Director – REST API (Contd.)</vt:lpstr>
      <vt:lpstr>Cisco Compute Management  Cisco UCS Director – REST API (Contd.)</vt:lpstr>
      <vt:lpstr>Cisco Compute Management  Cisco Intersight</vt:lpstr>
      <vt:lpstr>Cisco Compute Management Cisco Intersight (Contd.)</vt:lpstr>
      <vt:lpstr>Cisco Compute Management Cisco Intersight (Contd.)</vt:lpstr>
      <vt:lpstr>Cisco Compute Management Cisco Intersight (Contd.)</vt:lpstr>
      <vt:lpstr>8.6  Cisco Collaboration Platforms</vt:lpstr>
      <vt:lpstr>Cisco Collaboration Platforms Introduction</vt:lpstr>
      <vt:lpstr>Cisco Collaboration Platforms  Cisco Unified Communications Manager</vt:lpstr>
      <vt:lpstr>Cisco Collaboration Platforms  Cisco Unified Communications Manager (Contd.)</vt:lpstr>
      <vt:lpstr>Cisco Collaboration Platforms  Administrative XML Layer</vt:lpstr>
      <vt:lpstr>Cisco Collaboration Platforms  Administrative XML Layer (Contd.)</vt:lpstr>
      <vt:lpstr>Cisco Collaboration Platforms  Administrative XML Layer (Contd.)</vt:lpstr>
      <vt:lpstr>Cisco Collaboration Platforms  User Data Services</vt:lpstr>
      <vt:lpstr>Cisco Collaboration Platforms  Cisco Finesse</vt:lpstr>
      <vt:lpstr>Cisco Collaboration Platforms  Cisco Finesse (Contd.)</vt:lpstr>
      <vt:lpstr>Cisco Collaboration Platforms  Cisco Finesse (Contd.)</vt:lpstr>
      <vt:lpstr>Cisco Collaboration Platforms  Cisco Finesse (Contd.)</vt:lpstr>
      <vt:lpstr>Cisco Collaboration Platforms  Webex Teams</vt:lpstr>
      <vt:lpstr>Cisco Collaboration Platforms  Webex Teams (Contd.)</vt:lpstr>
      <vt:lpstr>Cisco Collaboration Platforms  Webex Teams (Contd.)</vt:lpstr>
      <vt:lpstr>Cisco Collaboration Platforms  Lab – Construct a Python Script to Manage Webex Teams</vt:lpstr>
      <vt:lpstr>Cisco Collaboration Platforms  Webex Devices</vt:lpstr>
      <vt:lpstr>Cisco Collaboration Platforms  Webex Devices (Contd.)</vt:lpstr>
      <vt:lpstr>Cisco Collaboration Platforms  Webex Devices (Contd.)</vt:lpstr>
      <vt:lpstr>Cisco Collaboration Platforms  Webex Devices (Contd.)</vt:lpstr>
      <vt:lpstr>Cisco Collaboration Platforms  Webex Devices (Contd.)</vt:lpstr>
      <vt:lpstr>Cisco Collaboration Platforms  Webex Devices (Contd.)</vt:lpstr>
      <vt:lpstr>Cisco Collaboration Platforms  Webex Devices (Contd.)</vt:lpstr>
      <vt:lpstr>8.7  Cisco Security Platforms</vt:lpstr>
      <vt:lpstr>Cisco Security Platforms  Introduction </vt:lpstr>
      <vt:lpstr>Cisco Security Platforms  Cisco Advanced Malware Protection (AMP) </vt:lpstr>
      <vt:lpstr>Cisco Security Platforms  Cisco Advanced Malware Protection (AMP) (Contd.) </vt:lpstr>
      <vt:lpstr>Cisco Security Platforms  Cisco Firepower Products</vt:lpstr>
      <vt:lpstr>Cisco Security Platforms  Cisco Firepower Products (Contd.)</vt:lpstr>
      <vt:lpstr>Cisco Security Platforms  Cisco Firepower Products (Contd.)</vt:lpstr>
      <vt:lpstr>Cisco Security Platforms  Cisco Identity Services Engine (ISE)</vt:lpstr>
      <vt:lpstr>Cisco Security Platforms  Cisco Identity Services Engine (ISE) (Contd.)</vt:lpstr>
      <vt:lpstr>Cisco Security Platforms  Cisco Threat Grid</vt:lpstr>
      <vt:lpstr>Cisco Security Platforms  Cisco Threat Grid (Contd.)</vt:lpstr>
      <vt:lpstr>Cisco Security Platforms  Cisco Umbrella</vt:lpstr>
      <vt:lpstr>Cisco Security Platforms  Cisco Umbrella (Contd.)</vt:lpstr>
      <vt:lpstr>8.8 Cisco Platforms and Development Summary</vt:lpstr>
      <vt:lpstr>Cisco Platforms and Development Summary What Did I Learn in this Module?</vt:lpstr>
      <vt:lpstr>Cisco Platforms and Development Summary What Did I Learn in this Module? (Contd.)</vt:lpstr>
      <vt:lpstr>Cisco Platforms and Development Summary What Did I Learn in this Module? (Contd.)</vt:lpstr>
      <vt:lpstr>Cisco Platforms and Development Summary Packet Tracer - Compare using CLI and an SDN Controller to Manage a Network</vt:lpstr>
      <vt:lpstr>Cisco Platforms and Development Summary Packet Tracer - Implement REST APIs with an SDN Controller</vt:lpstr>
      <vt:lpstr>Module 8 New Terms and Commands</vt:lpstr>
      <vt:lpstr>Module 8 New Terms and Commands (Contd.)</vt:lpstr>
      <vt:lpstr>PowerPoint Presentation</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admin</cp:lastModifiedBy>
  <cp:revision>1757</cp:revision>
  <dcterms:created xsi:type="dcterms:W3CDTF">2016-08-22T22:27:36Z</dcterms:created>
  <dcterms:modified xsi:type="dcterms:W3CDTF">2020-08-13T12:00:49Z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